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  <p:sldMasterId id="2147483694" r:id="rId6"/>
    <p:sldMasterId id="214748369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</p:sldIdLst>
  <p:sldSz cy="5143500" cx="9144000"/>
  <p:notesSz cx="6858000" cy="9144000"/>
  <p:embeddedFontLst>
    <p:embeddedFont>
      <p:font typeface="Corsiva"/>
      <p:regular r:id="rId80"/>
      <p:bold r:id="rId81"/>
      <p:italic r:id="rId82"/>
      <p:boldItalic r:id="rId83"/>
    </p:embeddedFont>
    <p:embeddedFont>
      <p:font typeface="Economica"/>
      <p:regular r:id="rId84"/>
      <p:bold r:id="rId85"/>
      <p:italic r:id="rId86"/>
      <p:boldItalic r:id="rId87"/>
    </p:embeddedFont>
    <p:embeddedFont>
      <p:font typeface="Montserrat"/>
      <p:regular r:id="rId88"/>
      <p:bold r:id="rId89"/>
      <p:italic r:id="rId90"/>
      <p:boldItalic r:id="rId91"/>
    </p:embeddedFont>
    <p:embeddedFont>
      <p:font typeface="Open Sans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Economica-regular.fntdata"/><Relationship Id="rId83" Type="http://schemas.openxmlformats.org/officeDocument/2006/relationships/font" Target="fonts/Corsiva-boldItalic.fntdata"/><Relationship Id="rId42" Type="http://schemas.openxmlformats.org/officeDocument/2006/relationships/slide" Target="slides/slide34.xml"/><Relationship Id="rId86" Type="http://schemas.openxmlformats.org/officeDocument/2006/relationships/font" Target="fonts/Economica-italic.fntdata"/><Relationship Id="rId41" Type="http://schemas.openxmlformats.org/officeDocument/2006/relationships/slide" Target="slides/slide33.xml"/><Relationship Id="rId85" Type="http://schemas.openxmlformats.org/officeDocument/2006/relationships/font" Target="fonts/Economica-bold.fntdata"/><Relationship Id="rId44" Type="http://schemas.openxmlformats.org/officeDocument/2006/relationships/slide" Target="slides/slide36.xml"/><Relationship Id="rId88" Type="http://schemas.openxmlformats.org/officeDocument/2006/relationships/font" Target="fonts/Montserrat-regular.fntdata"/><Relationship Id="rId43" Type="http://schemas.openxmlformats.org/officeDocument/2006/relationships/slide" Target="slides/slide35.xml"/><Relationship Id="rId87" Type="http://schemas.openxmlformats.org/officeDocument/2006/relationships/font" Target="fonts/Economica-boldItalic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Montserrat-bold.fntdata"/><Relationship Id="rId80" Type="http://schemas.openxmlformats.org/officeDocument/2006/relationships/font" Target="fonts/Corsiva-regular.fntdata"/><Relationship Id="rId82" Type="http://schemas.openxmlformats.org/officeDocument/2006/relationships/font" Target="fonts/Corsiva-italic.fntdata"/><Relationship Id="rId81" Type="http://schemas.openxmlformats.org/officeDocument/2006/relationships/font" Target="fonts/Corsiv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slide" Target="slides/slide67.xml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77" Type="http://schemas.openxmlformats.org/officeDocument/2006/relationships/slide" Target="slides/slide69.xml"/><Relationship Id="rId32" Type="http://schemas.openxmlformats.org/officeDocument/2006/relationships/slide" Target="slides/slide24.xml"/><Relationship Id="rId76" Type="http://schemas.openxmlformats.org/officeDocument/2006/relationships/slide" Target="slides/slide68.xml"/><Relationship Id="rId35" Type="http://schemas.openxmlformats.org/officeDocument/2006/relationships/slide" Target="slides/slide27.xml"/><Relationship Id="rId79" Type="http://schemas.openxmlformats.org/officeDocument/2006/relationships/slide" Target="slides/slide71.xml"/><Relationship Id="rId34" Type="http://schemas.openxmlformats.org/officeDocument/2006/relationships/slide" Target="slides/slide26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95" Type="http://schemas.openxmlformats.org/officeDocument/2006/relationships/font" Target="fonts/OpenSans-boldItalic.fntdata"/><Relationship Id="rId50" Type="http://schemas.openxmlformats.org/officeDocument/2006/relationships/slide" Target="slides/slide42.xml"/><Relationship Id="rId94" Type="http://schemas.openxmlformats.org/officeDocument/2006/relationships/font" Target="fonts/OpenSans-italic.fntdata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91" Type="http://schemas.openxmlformats.org/officeDocument/2006/relationships/font" Target="fonts/Montserrat-boldItalic.fntdata"/><Relationship Id="rId90" Type="http://schemas.openxmlformats.org/officeDocument/2006/relationships/font" Target="fonts/Montserrat-italic.fntdata"/><Relationship Id="rId93" Type="http://schemas.openxmlformats.org/officeDocument/2006/relationships/font" Target="fonts/OpenSans-bold.fntdata"/><Relationship Id="rId92" Type="http://schemas.openxmlformats.org/officeDocument/2006/relationships/font" Target="fonts/OpenSans-regular.fntdata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search.googleblog.com/2017/08/transformer-novel-neural-network.html" TargetMode="External"/><Relationship Id="rId3" Type="http://schemas.openxmlformats.org/officeDocument/2006/relationships/hyperlink" Target="https://papers.nips.cc/paper/7181-attention-is-all-you-need.pdf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search.googleblog.com/2017/08/transformer-novel-neural-network.html" TargetMode="External"/><Relationship Id="rId3" Type="http://schemas.openxmlformats.org/officeDocument/2006/relationships/hyperlink" Target="https://papers.nips.cc/paper/7181-attention-is-all-you-need.pdf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4648ff75d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9" name="Google Shape;199;g124648ff75d_0_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f45e4ae7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f45e4ae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fat cat sat on the fence and meowed.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fat cat sat on the  → fence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https://openai.com/blog/better-language-models/#sample5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f45e4ae7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f45e4ae7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= The fat cat sat on the fence and meowed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X = The __ cat sat on ___ fence and meowed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4986eef9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4986eef9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4986eef9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24986eef9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92accd181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492accd181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92accd181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492accd181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Annotation = tag each input (POS tagging)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to Vector = produce final output after all inputs (classification)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to Sequence = produce outputs based on one input (image captioning)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to Sequence = read a sequence of inputs and encode a representation, use that representation to generate a new sequence (machine translation)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fat cat sits on the fence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 → fat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fat → cat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fat cat → sits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fat cat sits → 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492accd181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492accd181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Annotation = tag each input (POS tagging)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to Vector = produce final output after all inputs (classification)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to Sequence = produce outputs based on one input (image captioning)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to Sequence = read a sequence of inputs and encode a representation, use that representation to generate a new sequence (machine translation)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92accd181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492accd181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2f45e4ae7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7" name="Google Shape;437;g12f45e4ae7e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4d17372d36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4d17372d36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https://research.googleblog.com/2017/08/transformer-novel-neural-network.html</a:t>
            </a:r>
            <a:r>
              <a:rPr lang="en"/>
              <a:t> and </a:t>
            </a:r>
            <a:r>
              <a:rPr lang="en" u="sng">
                <a:solidFill>
                  <a:schemeClr val="hlink"/>
                </a:solidFill>
                <a:hlinkClick r:id="rId3"/>
              </a:rPr>
              <a:t>Vaswani et al. 2017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4648ff75d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5" name="Google Shape;205;g124648ff75d_0_3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2f45e4ae7e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What are Q, K, and V in the second attention calculation in the decoder?</a:t>
            </a:r>
            <a:endParaRPr/>
          </a:p>
        </p:txBody>
      </p:sp>
      <p:sp>
        <p:nvSpPr>
          <p:cNvPr id="504" name="Google Shape;504;g12f45e4ae7e_0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4d17372d36_0_2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4d17372d36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4d17372d36_0_2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4d17372d3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4d17372d36_0_2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4d17372d36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4d17372d36_0_3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4d17372d36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24986eef9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24986eef9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2f45e4ae7e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5" name="Google Shape;545;g12f45e4ae7e_0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4d17372d3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4d17372d3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4d17372d36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4d17372d3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2f45e4ae7e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64" name="Google Shape;564;g12f45e4ae7e_0_2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4986eef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4986eef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24986eef9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24986eef9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4986eef9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4986eef9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4d17372d36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4d17372d3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4d17372d36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4d17372d3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4d17372d36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4d17372d36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4d17372d36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4d17372d36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4d17372d36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4d17372d3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4d17372d36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4d17372d36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4d17372d36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4d17372d36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4d17372d36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4d17372d36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4986eef9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4986eef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39f58113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39f58113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479491a6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479491a6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2591429c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2591429c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55c223735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55c223735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2f8c4401b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2f8c4401b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5ad620676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5ad620676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https://research.googleblog.com/2017/08/transformer-novel-neural-network.html</a:t>
            </a:r>
            <a:r>
              <a:rPr lang="en"/>
              <a:t> and </a:t>
            </a:r>
            <a:r>
              <a:rPr lang="en" u="sng">
                <a:solidFill>
                  <a:schemeClr val="hlink"/>
                </a:solidFill>
                <a:hlinkClick r:id="rId3"/>
              </a:rPr>
              <a:t>Vaswani et al. 2017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55c223735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55c223735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5ad6206760_0_2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5ad6206760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5ad6206760_0_3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5ad6206760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f8c4401b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2f8c4401b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f8c4401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f8c4401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56ccf0f33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56ccf0f33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4a22a344d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4a22a344d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24986eef9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24986eef9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56ccf0f3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56ccf0f3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492accd181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492accd181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492accd181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492accd181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4e6de032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4e6de032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4e6de032b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4e6de032b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4e6de032b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4e6de032b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4d17372d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24d17372d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8a39a7a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8a39a7a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4d17372d3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4d17372d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4d17372d3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4d17372d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492accd181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492accd181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4d17372d36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4d17372d36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4e6de032b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24e6de032b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1f9144d0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1f9144d0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1f9144d0f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1f9144d0f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1f9144d0f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21f9144d0f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1f9144d0f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1f9144d0f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1f9144d0f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1f9144d0f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92accd18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5" name="Google Shape;235;g2492accd181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1f9144d0f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21f9144d0f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1f9144d0f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1f9144d0f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4986eef9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4986eef9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92accd181_0_2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492accd18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685800" y="1371600"/>
            <a:ext cx="77724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>
            <a:off x="685800" y="2114550"/>
            <a:ext cx="7772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685800" y="2171700"/>
            <a:ext cx="7772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61" name="Google Shape;61;p15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1pPr>
            <a:lvl2pPr indent="-3619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/>
            </a:lvl2pPr>
            <a:lvl3pPr indent="-3429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3pPr>
            <a:lvl4pPr indent="-32385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Horizontal Rule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65" name="Google Shape;65;p16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722313" y="1543051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68" name="Google Shape;68;p17"/>
          <p:cNvCxnSpPr/>
          <p:nvPr/>
        </p:nvCxnSpPr>
        <p:spPr>
          <a:xfrm>
            <a:off x="722313" y="2668190"/>
            <a:ext cx="7772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" name="Google Shape;69;p17"/>
          <p:cNvSpPr txBox="1"/>
          <p:nvPr/>
        </p:nvSpPr>
        <p:spPr>
          <a:xfrm>
            <a:off x="722313" y="2668190"/>
            <a:ext cx="7772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End</a:t>
            </a:r>
            <a:endParaRPr sz="11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sz="3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73" name="Google Shape;73;p18"/>
          <p:cNvCxnSpPr/>
          <p:nvPr/>
        </p:nvCxnSpPr>
        <p:spPr>
          <a:xfrm>
            <a:off x="722313" y="3305175"/>
            <a:ext cx="7772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619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/>
            </a:lvl2pPr>
            <a:lvl3pPr indent="-3429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2385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619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/>
            </a:lvl2pPr>
            <a:lvl3pPr indent="-3429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2385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cxnSp>
        <p:nvCxnSpPr>
          <p:cNvPr id="78" name="Google Shape;78;p19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2" name="Google Shape;82;p20"/>
          <p:cNvSpPr txBox="1"/>
          <p:nvPr>
            <p:ph idx="2" type="body"/>
          </p:nvPr>
        </p:nvSpPr>
        <p:spPr>
          <a:xfrm>
            <a:off x="457200" y="1779984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238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indent="-3048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048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83" name="Google Shape;83;p20"/>
          <p:cNvSpPr txBox="1"/>
          <p:nvPr>
            <p:ph idx="3" type="body"/>
          </p:nvPr>
        </p:nvSpPr>
        <p:spPr>
          <a:xfrm>
            <a:off x="4645026" y="1151335"/>
            <a:ext cx="4041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20"/>
          <p:cNvSpPr txBox="1"/>
          <p:nvPr>
            <p:ph idx="4" type="body"/>
          </p:nvPr>
        </p:nvSpPr>
        <p:spPr>
          <a:xfrm>
            <a:off x="4645026" y="1779984"/>
            <a:ext cx="40416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238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indent="-3048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048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cxnSp>
        <p:nvCxnSpPr>
          <p:cNvPr id="85" name="Google Shape;85;p20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91" name="Google Shape;91;p2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92" name="Google Shape;92;p2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1pPr>
            <a:lvl2pPr indent="-361950" lvl="1" marL="914400" rtl="0">
              <a:spcBef>
                <a:spcPts val="500"/>
              </a:spcBef>
              <a:spcAft>
                <a:spcPts val="0"/>
              </a:spcAft>
              <a:buSzPts val="2100"/>
              <a:buChar char="•"/>
              <a:defRPr/>
            </a:lvl2pPr>
            <a:lvl3pPr indent="-342900" lvl="2" marL="1371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4pPr>
            <a:lvl5pPr indent="-317500" lvl="4" marL="22860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23850" lvl="5" marL="274320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6pPr>
            <a:lvl7pPr indent="-323850" lvl="6" marL="320040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7pPr>
            <a:lvl8pPr indent="-323850" lvl="7" marL="365760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8pPr>
            <a:lvl9pPr indent="-323850" lvl="8" marL="411480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5" name="Google Shape;105;p26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6" name="Google Shape;106;p26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1" name="Google Shape;111;p27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2" name="Google Shape;112;p2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1" name="Google Shape;121;p29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29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" name="Google Shape;12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6" name="Google Shape;12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9" name="Google Shape;129;p31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0" name="Google Shape;13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2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4" name="Google Shape;13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3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p33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Google Shape;139;p33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0" name="Google Shape;140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144" name="Google Shape;14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5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35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8" name="Google Shape;158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9" name="Google Shape;15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2" name="Google Shape;16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6" name="Google Shape;166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7" name="Google Shape;16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3" name="Google Shape;173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7" name="Google Shape;17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1" name="Google Shape;181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2" name="Google Shape;182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" name="Google Shape;18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6" name="Google Shape;18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9" name="Google Shape;189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4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" name="Google Shape;196;p4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0"/>
            <a:ext cx="9144000" cy="27420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0" y="5084949"/>
            <a:ext cx="9144000" cy="6870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5" name="Google Shape;15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hyperlink" Target="https://arxiv.org/pdf/1810.04805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rxiv.org/pdf/1810.04805.pdf" TargetMode="External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hyperlink" Target="https://towardsdatascience.com/text-summarization-from-scratch-using-encoder-decoder-network-with-attention-in-keras-5fa80d12710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409.0473.pdf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apers.nips.cc/paper/7181-attention-is-all-you-need.pdf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nlp.stanford.edu/seminar/details/lkaiser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hyperlink" Target="http://jalammar.github.io/illustrated-transformer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jalammar.github.io/illustrated-bert/" TargetMode="External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jalammar.github.io/illustrated-bert/" TargetMode="External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rxiv.org/pdf/1910.10683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rxiv.org/pdf/2005.14165.pdf" TargetMode="External"/><Relationship Id="rId4" Type="http://schemas.openxmlformats.org/officeDocument/2006/relationships/hyperlink" Target="https://jmlr.org/papers/volume21/20-074/20-074.pdf" TargetMode="External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xiv.org/pdf/2005.14165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datasci-w266/2024-spring-main/blob/master/materials/lesson_notebooks/lesson_5_Text_Generation.ipynb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arxiv.org/pdf/2203.02155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jpg"/><Relationship Id="rId4" Type="http://schemas.openxmlformats.org/officeDocument/2006/relationships/hyperlink" Target="https://arxiv.org/pdf/2203.02155.pdf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jpg"/><Relationship Id="rId4" Type="http://schemas.openxmlformats.org/officeDocument/2006/relationships/hyperlink" Target="https://arxiv.org/pdf/2203.02155.pdf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jpg"/><Relationship Id="rId4" Type="http://schemas.openxmlformats.org/officeDocument/2006/relationships/hyperlink" Target="https://arxiv.org/pdf/2203.02155.pdf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jpg"/><Relationship Id="rId4" Type="http://schemas.openxmlformats.org/officeDocument/2006/relationships/hyperlink" Target="https://arxiv.org/pdf/2203.02155.pdf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datasci-w266/2024-spring-main/blob/master/materials/lesson_notebooks/lesson_5_Text_Generation.ipynb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arxiv.org/pdf/2307.10169.pdf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papers.nips.cc/paper/7181-attention-is-all-you-need.pdf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nlp.stanford.edu/seminar/details/lkaiser.pdf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gif"/><Relationship Id="rId4" Type="http://schemas.openxmlformats.org/officeDocument/2006/relationships/hyperlink" Target="http://jalammar.github.io/illustrated-transformer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gif"/><Relationship Id="rId4" Type="http://schemas.openxmlformats.org/officeDocument/2006/relationships/hyperlink" Target="http://jalammar.github.io/illustrated-transformer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distill.pub/2016/augmented-rnns/#attentional-interface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nature.com/articles/s41586-023-06747-5" TargetMode="External"/><Relationship Id="rId4" Type="http://schemas.openxmlformats.org/officeDocument/2006/relationships/hyperlink" Target="https://storage.googleapis.com/deepmind-media/AlphaCode2/AlphaCode2_Tech_Report.pdf" TargetMode="External"/><Relationship Id="rId5" Type="http://schemas.openxmlformats.org/officeDocument/2006/relationships/hyperlink" Target="https://github.com/datasci-w266/2024-spring-main/blob/master/materials/backprop/Backpropagation.ipynb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arxiv.org/pdf/2212.12017.pdf" TargetMode="External"/><Relationship Id="rId4" Type="http://schemas.openxmlformats.org/officeDocument/2006/relationships/hyperlink" Target="https://arxiv.org/pdf/2210.11416.pdf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gluebenchmark.com/" TargetMode="External"/><Relationship Id="rId4" Type="http://schemas.openxmlformats.org/officeDocument/2006/relationships/hyperlink" Target="https://arxiv.org/pdf/2301.13688.pdf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.jpg"/><Relationship Id="rId4" Type="http://schemas.openxmlformats.org/officeDocument/2006/relationships/hyperlink" Target="https://arxiv.org/pdf/2201.11903.pdf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5.jpg"/><Relationship Id="rId4" Type="http://schemas.openxmlformats.org/officeDocument/2006/relationships/hyperlink" Target="https://arxiv.org/pdf/2201.11903.pdf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3.jpg"/><Relationship Id="rId4" Type="http://schemas.openxmlformats.org/officeDocument/2006/relationships/hyperlink" Target="https://openreview.net/pdf?id=gEZrGCozdqR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7.jpg"/><Relationship Id="rId4" Type="http://schemas.openxmlformats.org/officeDocument/2006/relationships/hyperlink" Target="https://arxiv.org/pdf/2210.11416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urse-evaluations.berkeley.edu/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8.jpg"/><Relationship Id="rId4" Type="http://schemas.openxmlformats.org/officeDocument/2006/relationships/hyperlink" Target="https://openreview.net/pdf?id=gEZrGCozdqR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crfm.stanford.edu/2023/03/13/alpaca.html" TargetMode="External"/><Relationship Id="rId4" Type="http://schemas.openxmlformats.org/officeDocument/2006/relationships/image" Target="../media/image24.jpg"/><Relationship Id="rId5" Type="http://schemas.openxmlformats.org/officeDocument/2006/relationships/hyperlink" Target="https://openreview.net/pdf?id=gEZrGCozdqR" TargetMode="External"/></Relationships>
</file>

<file path=ppt/slides/_rels/slide62.xml.rels><?xml version="1.0" encoding="UTF-8" standalone="yes"?><Relationships xmlns="http://schemas.openxmlformats.org/package/2006/relationships"><Relationship Id="rId20" Type="http://schemas.openxmlformats.org/officeDocument/2006/relationships/hyperlink" Target="https://openreview.net/pdf?id=9Vrb9D0WI4" TargetMode="External"/><Relationship Id="rId11" Type="http://schemas.openxmlformats.org/officeDocument/2006/relationships/hyperlink" Target="https://openreview.net/pdf?id=9Vrb9D0WI4" TargetMode="External"/><Relationship Id="rId22" Type="http://schemas.openxmlformats.org/officeDocument/2006/relationships/hyperlink" Target="https://arxiv.org/pdf/2210.11416.pdf" TargetMode="External"/><Relationship Id="rId10" Type="http://schemas.openxmlformats.org/officeDocument/2006/relationships/hyperlink" Target="https://openreview.net/pdf?id=9Vrb9D0WI4" TargetMode="External"/><Relationship Id="rId21" Type="http://schemas.openxmlformats.org/officeDocument/2006/relationships/hyperlink" Target="https://arxiv.org/pdf/2212.12017.pdf" TargetMode="External"/><Relationship Id="rId13" Type="http://schemas.openxmlformats.org/officeDocument/2006/relationships/hyperlink" Target="https://openreview.net/pdf?id=9Vrb9D0WI4" TargetMode="External"/><Relationship Id="rId12" Type="http://schemas.openxmlformats.org/officeDocument/2006/relationships/hyperlink" Target="https://openreview.net/pdf?id=9Vrb9D0WI4" TargetMode="External"/><Relationship Id="rId23" Type="http://schemas.openxmlformats.org/officeDocument/2006/relationships/hyperlink" Target="https://arxiv.org/pdf/2301.13688.pdf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arxiv.org/pdf/2204.07705.pdf" TargetMode="External"/><Relationship Id="rId4" Type="http://schemas.openxmlformats.org/officeDocument/2006/relationships/hyperlink" Target="https://arxiv.org/pdf/2109.01652.pdf" TargetMode="External"/><Relationship Id="rId9" Type="http://schemas.openxmlformats.org/officeDocument/2006/relationships/hyperlink" Target="https://openreview.net/pdf?id=9Vrb9D0WI4" TargetMode="External"/><Relationship Id="rId15" Type="http://schemas.openxmlformats.org/officeDocument/2006/relationships/hyperlink" Target="https://openreview.net/pdf?id=9Vrb9D0WI4" TargetMode="External"/><Relationship Id="rId14" Type="http://schemas.openxmlformats.org/officeDocument/2006/relationships/hyperlink" Target="https://openreview.net/pdf?id=9Vrb9D0WI4" TargetMode="External"/><Relationship Id="rId17" Type="http://schemas.openxmlformats.org/officeDocument/2006/relationships/hyperlink" Target="https://openreview.net/pdf?id=9Vrb9D0WI4" TargetMode="External"/><Relationship Id="rId16" Type="http://schemas.openxmlformats.org/officeDocument/2006/relationships/hyperlink" Target="https://openreview.net/pdf?id=9Vrb9D0WI4" TargetMode="External"/><Relationship Id="rId5" Type="http://schemas.openxmlformats.org/officeDocument/2006/relationships/hyperlink" Target="https://openreview.net/pdf?id=9Vrb9D0WI4" TargetMode="External"/><Relationship Id="rId19" Type="http://schemas.openxmlformats.org/officeDocument/2006/relationships/hyperlink" Target="https://openreview.net/pdf?id=9Vrb9D0WI4" TargetMode="External"/><Relationship Id="rId6" Type="http://schemas.openxmlformats.org/officeDocument/2006/relationships/hyperlink" Target="https://openreview.net/pdf?id=9Vrb9D0WI4" TargetMode="External"/><Relationship Id="rId18" Type="http://schemas.openxmlformats.org/officeDocument/2006/relationships/hyperlink" Target="https://openreview.net/pdf?id=9Vrb9D0WI4" TargetMode="External"/><Relationship Id="rId7" Type="http://schemas.openxmlformats.org/officeDocument/2006/relationships/hyperlink" Target="https://openreview.net/pdf?id=9Vrb9D0WI4" TargetMode="External"/><Relationship Id="rId8" Type="http://schemas.openxmlformats.org/officeDocument/2006/relationships/hyperlink" Target="https://openreview.net/pdf?id=9Vrb9D0WI4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openreview.net/forum?id=d7KBjmI3GmQ" TargetMode="External"/><Relationship Id="rId4" Type="http://schemas.openxmlformats.org/officeDocument/2006/relationships/hyperlink" Target="https://arxiv.org/pdf/2206.04615.pdf" TargetMode="External"/><Relationship Id="rId5" Type="http://schemas.openxmlformats.org/officeDocument/2006/relationships/hyperlink" Target="https://github.com/MLGroupJLU/LLM-eval-survey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8.png"/><Relationship Id="rId4" Type="http://schemas.openxmlformats.org/officeDocument/2006/relationships/hyperlink" Target="https://huggingface.co/blog/rlhf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8.png"/><Relationship Id="rId4" Type="http://schemas.openxmlformats.org/officeDocument/2006/relationships/hyperlink" Target="https://huggingface.co/blog/rlhf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8.png"/><Relationship Id="rId4" Type="http://schemas.openxmlformats.org/officeDocument/2006/relationships/hyperlink" Target="https://huggingface.co/blog/rlhf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2.png"/><Relationship Id="rId4" Type="http://schemas.openxmlformats.org/officeDocument/2006/relationships/hyperlink" Target="https://huggingface.co/blog/rlh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2.png"/><Relationship Id="rId4" Type="http://schemas.openxmlformats.org/officeDocument/2006/relationships/hyperlink" Target="https://huggingface.co/blog/rlhf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2.png"/><Relationship Id="rId4" Type="http://schemas.openxmlformats.org/officeDocument/2006/relationships/hyperlink" Target="https://huggingface.co/blog/rlh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hyperlink" Target="http://jalammar.github.io/illustrated-transform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9"/>
          <p:cNvSpPr txBox="1"/>
          <p:nvPr>
            <p:ph type="ctrTitle"/>
          </p:nvPr>
        </p:nvSpPr>
        <p:spPr>
          <a:xfrm>
            <a:off x="685800" y="1371600"/>
            <a:ext cx="77724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266 Natural Language Processing</a:t>
            </a:r>
            <a:endParaRPr/>
          </a:p>
        </p:txBody>
      </p:sp>
      <p:sp>
        <p:nvSpPr>
          <p:cNvPr id="202" name="Google Shape;202;p49"/>
          <p:cNvSpPr txBox="1"/>
          <p:nvPr>
            <p:ph idx="1" type="subTitle"/>
          </p:nvPr>
        </p:nvSpPr>
        <p:spPr>
          <a:xfrm>
            <a:off x="685800" y="2171700"/>
            <a:ext cx="7772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/>
              <a:t>Week 5: Text Generation Models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/>
              <a:t>GPT Structure vs. BERT</a:t>
            </a:r>
            <a:endParaRPr/>
          </a:p>
        </p:txBody>
      </p:sp>
      <p:pic>
        <p:nvPicPr>
          <p:cNvPr id="257" name="Google Shape;2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333650"/>
            <a:ext cx="4466426" cy="2504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8" name="Google Shape;258;p58"/>
          <p:cNvSpPr txBox="1"/>
          <p:nvPr/>
        </p:nvSpPr>
        <p:spPr>
          <a:xfrm>
            <a:off x="993425" y="4143225"/>
            <a:ext cx="4310700" cy="76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are the differences between both models?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does that relate to the training tasks?</a:t>
            </a:r>
            <a:endParaRPr sz="1200"/>
          </a:p>
        </p:txBody>
      </p:sp>
      <p:pic>
        <p:nvPicPr>
          <p:cNvPr id="259" name="Google Shape;25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0300" y="1235975"/>
            <a:ext cx="2922975" cy="25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8"/>
          <p:cNvSpPr txBox="1"/>
          <p:nvPr/>
        </p:nvSpPr>
        <p:spPr>
          <a:xfrm>
            <a:off x="3904100" y="3835500"/>
            <a:ext cx="678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1200"/>
              <a:buFont typeface="Arial"/>
              <a:buNone/>
            </a:pPr>
            <a:r>
              <a:rPr lang="en" sz="60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Image Source (edited): Devlin et al., </a:t>
            </a:r>
            <a:br>
              <a:rPr lang="en" sz="60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en" sz="60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BERT: Pre-training of Deep Bidirectional Transformers for Language Understanding,</a:t>
            </a:r>
            <a:r>
              <a:rPr lang="en" sz="60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60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6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https://arxiv.org/pdf/1810.04805.pdf</a:t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/>
              <a:t>BERT &amp; Downstream Tasks </a:t>
            </a:r>
            <a:endParaRPr/>
          </a:p>
        </p:txBody>
      </p:sp>
      <p:sp>
        <p:nvSpPr>
          <p:cNvPr id="266" name="Google Shape;266;p59"/>
          <p:cNvSpPr txBox="1"/>
          <p:nvPr/>
        </p:nvSpPr>
        <p:spPr>
          <a:xfrm>
            <a:off x="5059525" y="2462900"/>
            <a:ext cx="3345000" cy="954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is going on here?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Why should/does this </a:t>
            </a:r>
            <a:r>
              <a:rPr lang="en" sz="1200"/>
              <a:t>work</a:t>
            </a:r>
            <a:r>
              <a:rPr lang="en" sz="1200"/>
              <a:t>?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Why does this constitute big progress? </a:t>
            </a:r>
            <a:endParaRPr sz="1200"/>
          </a:p>
        </p:txBody>
      </p:sp>
      <p:sp>
        <p:nvSpPr>
          <p:cNvPr id="267" name="Google Shape;267;p59"/>
          <p:cNvSpPr txBox="1"/>
          <p:nvPr/>
        </p:nvSpPr>
        <p:spPr>
          <a:xfrm>
            <a:off x="33600" y="4790496"/>
            <a:ext cx="9084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2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Source: Devlin et al., </a:t>
            </a:r>
            <a:r>
              <a:rPr b="0" i="1" lang="en" sz="10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BERT: Pre-training of Deep Bidirectional Transformers for Language Understanding,</a:t>
            </a:r>
            <a:r>
              <a:rPr b="0" i="0" lang="en" sz="10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https://arxiv.org/pdf/1810.04805.pdf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726" y="979725"/>
            <a:ext cx="3633026" cy="372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0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 Review</a:t>
            </a:r>
            <a:endParaRPr/>
          </a:p>
        </p:txBody>
      </p:sp>
      <p:sp>
        <p:nvSpPr>
          <p:cNvPr id="274" name="Google Shape;274;p6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Text Generation Models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Review</a:t>
            </a:r>
            <a:endParaRPr/>
          </a:p>
        </p:txBody>
      </p:sp>
      <p:sp>
        <p:nvSpPr>
          <p:cNvPr id="280" name="Google Shape;280;p6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Text Generation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are some use cases?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is conceptually different from what we did with BERT?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are some of the approaches?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2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Sequences</a:t>
            </a:r>
            <a:endParaRPr/>
          </a:p>
        </p:txBody>
      </p:sp>
      <p:sp>
        <p:nvSpPr>
          <p:cNvPr id="286" name="Google Shape;286;p62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Text Generation Models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Neural Models</a:t>
            </a:r>
            <a:endParaRPr/>
          </a:p>
        </p:txBody>
      </p:sp>
      <p:grpSp>
        <p:nvGrpSpPr>
          <p:cNvPr id="292" name="Google Shape;292;p63"/>
          <p:cNvGrpSpPr/>
          <p:nvPr/>
        </p:nvGrpSpPr>
        <p:grpSpPr>
          <a:xfrm>
            <a:off x="5397181" y="3002190"/>
            <a:ext cx="2234746" cy="710100"/>
            <a:chOff x="5869456" y="2911703"/>
            <a:chExt cx="2234746" cy="710100"/>
          </a:xfrm>
        </p:grpSpPr>
        <p:sp>
          <p:nvSpPr>
            <p:cNvPr id="293" name="Google Shape;293;p63"/>
            <p:cNvSpPr/>
            <p:nvPr/>
          </p:nvSpPr>
          <p:spPr>
            <a:xfrm>
              <a:off x="5869456" y="3113303"/>
              <a:ext cx="423300" cy="3069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4" name="Google Shape;294;p63"/>
            <p:cNvCxnSpPr>
              <a:stCxn id="295" idx="0"/>
              <a:endCxn id="293" idx="2"/>
            </p:cNvCxnSpPr>
            <p:nvPr/>
          </p:nvCxnSpPr>
          <p:spPr>
            <a:xfrm rot="10800000">
              <a:off x="6081106" y="3420203"/>
              <a:ext cx="0" cy="201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6" name="Google Shape;296;p63"/>
            <p:cNvSpPr/>
            <p:nvPr/>
          </p:nvSpPr>
          <p:spPr>
            <a:xfrm>
              <a:off x="6473271" y="3113303"/>
              <a:ext cx="423300" cy="3069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63"/>
            <p:cNvSpPr/>
            <p:nvPr/>
          </p:nvSpPr>
          <p:spPr>
            <a:xfrm>
              <a:off x="7077086" y="3113303"/>
              <a:ext cx="423300" cy="3069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8" name="Google Shape;298;p63"/>
            <p:cNvCxnSpPr>
              <a:stCxn id="293" idx="3"/>
              <a:endCxn id="296" idx="1"/>
            </p:cNvCxnSpPr>
            <p:nvPr/>
          </p:nvCxnSpPr>
          <p:spPr>
            <a:xfrm>
              <a:off x="6292756" y="3266753"/>
              <a:ext cx="1806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9" name="Google Shape;299;p63"/>
            <p:cNvCxnSpPr>
              <a:stCxn id="296" idx="3"/>
              <a:endCxn id="297" idx="1"/>
            </p:cNvCxnSpPr>
            <p:nvPr/>
          </p:nvCxnSpPr>
          <p:spPr>
            <a:xfrm>
              <a:off x="6896571" y="3266753"/>
              <a:ext cx="1806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0" name="Google Shape;300;p63"/>
            <p:cNvCxnSpPr>
              <a:stCxn id="293" idx="0"/>
              <a:endCxn id="301" idx="2"/>
            </p:cNvCxnSpPr>
            <p:nvPr/>
          </p:nvCxnSpPr>
          <p:spPr>
            <a:xfrm rot="10800000">
              <a:off x="6081106" y="2911703"/>
              <a:ext cx="0" cy="201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2" name="Google Shape;302;p63"/>
            <p:cNvCxnSpPr>
              <a:stCxn id="296" idx="0"/>
              <a:endCxn id="303" idx="2"/>
            </p:cNvCxnSpPr>
            <p:nvPr/>
          </p:nvCxnSpPr>
          <p:spPr>
            <a:xfrm rot="10800000">
              <a:off x="6684921" y="2911703"/>
              <a:ext cx="0" cy="201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4" name="Google Shape;304;p63"/>
            <p:cNvCxnSpPr>
              <a:stCxn id="297" idx="0"/>
              <a:endCxn id="305" idx="2"/>
            </p:cNvCxnSpPr>
            <p:nvPr/>
          </p:nvCxnSpPr>
          <p:spPr>
            <a:xfrm rot="10800000">
              <a:off x="7288736" y="2911703"/>
              <a:ext cx="0" cy="201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06" name="Google Shape;306;p63"/>
            <p:cNvSpPr/>
            <p:nvPr/>
          </p:nvSpPr>
          <p:spPr>
            <a:xfrm>
              <a:off x="7680901" y="3113303"/>
              <a:ext cx="423300" cy="3069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7" name="Google Shape;307;p63"/>
            <p:cNvCxnSpPr>
              <a:stCxn id="306" idx="0"/>
              <a:endCxn id="308" idx="2"/>
            </p:cNvCxnSpPr>
            <p:nvPr/>
          </p:nvCxnSpPr>
          <p:spPr>
            <a:xfrm rot="10800000">
              <a:off x="7892551" y="2911703"/>
              <a:ext cx="0" cy="201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9" name="Google Shape;309;p63"/>
            <p:cNvCxnSpPr>
              <a:stCxn id="297" idx="3"/>
              <a:endCxn id="306" idx="1"/>
            </p:cNvCxnSpPr>
            <p:nvPr/>
          </p:nvCxnSpPr>
          <p:spPr>
            <a:xfrm>
              <a:off x="7500386" y="3266753"/>
              <a:ext cx="1806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10" name="Google Shape;310;p63"/>
          <p:cNvGrpSpPr/>
          <p:nvPr/>
        </p:nvGrpSpPr>
        <p:grpSpPr>
          <a:xfrm>
            <a:off x="5417527" y="1148940"/>
            <a:ext cx="2198455" cy="683620"/>
            <a:chOff x="5863624" y="1057415"/>
            <a:chExt cx="2198455" cy="683620"/>
          </a:xfrm>
        </p:grpSpPr>
        <p:cxnSp>
          <p:nvCxnSpPr>
            <p:cNvPr id="311" name="Google Shape;311;p63"/>
            <p:cNvCxnSpPr/>
            <p:nvPr/>
          </p:nvCxnSpPr>
          <p:spPr>
            <a:xfrm rot="10800000">
              <a:off x="7253315" y="1057415"/>
              <a:ext cx="3000" cy="1896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12" name="Google Shape;312;p63"/>
            <p:cNvGrpSpPr/>
            <p:nvPr/>
          </p:nvGrpSpPr>
          <p:grpSpPr>
            <a:xfrm>
              <a:off x="5863624" y="1061767"/>
              <a:ext cx="2198455" cy="679268"/>
              <a:chOff x="5767725" y="1002790"/>
              <a:chExt cx="2301565" cy="743100"/>
            </a:xfrm>
          </p:grpSpPr>
          <p:sp>
            <p:nvSpPr>
              <p:cNvPr id="313" name="Google Shape;313;p63"/>
              <p:cNvSpPr/>
              <p:nvPr/>
            </p:nvSpPr>
            <p:spPr>
              <a:xfrm>
                <a:off x="5767725" y="1213690"/>
                <a:ext cx="436200" cy="321300"/>
              </a:xfrm>
              <a:prstGeom prst="roundRect">
                <a:avLst>
                  <a:gd fmla="val 16667" name="adj"/>
                </a:avLst>
              </a:prstGeom>
              <a:solidFill>
                <a:srgbClr val="C9DAF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63"/>
              <p:cNvSpPr/>
              <p:nvPr/>
            </p:nvSpPr>
            <p:spPr>
              <a:xfrm>
                <a:off x="6389513" y="1213690"/>
                <a:ext cx="436200" cy="321300"/>
              </a:xfrm>
              <a:prstGeom prst="roundRect">
                <a:avLst>
                  <a:gd fmla="val 16667" name="adj"/>
                </a:avLst>
              </a:prstGeom>
              <a:solidFill>
                <a:srgbClr val="C9DAF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63"/>
              <p:cNvSpPr/>
              <p:nvPr/>
            </p:nvSpPr>
            <p:spPr>
              <a:xfrm>
                <a:off x="7011302" y="1213690"/>
                <a:ext cx="436200" cy="321300"/>
              </a:xfrm>
              <a:prstGeom prst="roundRect">
                <a:avLst>
                  <a:gd fmla="val 16667" name="adj"/>
                </a:avLst>
              </a:prstGeom>
              <a:solidFill>
                <a:srgbClr val="C9DAF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16" name="Google Shape;316;p63"/>
              <p:cNvCxnSpPr>
                <a:stCxn id="317" idx="0"/>
                <a:endCxn id="313" idx="2"/>
              </p:cNvCxnSpPr>
              <p:nvPr/>
            </p:nvCxnSpPr>
            <p:spPr>
              <a:xfrm rot="10800000">
                <a:off x="5985825" y="1534990"/>
                <a:ext cx="0" cy="210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18" name="Google Shape;318;p63"/>
              <p:cNvCxnSpPr>
                <a:stCxn id="319" idx="0"/>
                <a:endCxn id="314" idx="2"/>
              </p:cNvCxnSpPr>
              <p:nvPr/>
            </p:nvCxnSpPr>
            <p:spPr>
              <a:xfrm rot="10800000">
                <a:off x="6607613" y="1534990"/>
                <a:ext cx="0" cy="210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20" name="Google Shape;320;p63"/>
              <p:cNvCxnSpPr>
                <a:stCxn id="321" idx="0"/>
                <a:endCxn id="315" idx="2"/>
              </p:cNvCxnSpPr>
              <p:nvPr/>
            </p:nvCxnSpPr>
            <p:spPr>
              <a:xfrm rot="10800000">
                <a:off x="7229402" y="1534990"/>
                <a:ext cx="0" cy="210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22" name="Google Shape;322;p63"/>
              <p:cNvSpPr/>
              <p:nvPr/>
            </p:nvSpPr>
            <p:spPr>
              <a:xfrm>
                <a:off x="7633090" y="1213690"/>
                <a:ext cx="436200" cy="321300"/>
              </a:xfrm>
              <a:prstGeom prst="roundRect">
                <a:avLst>
                  <a:gd fmla="val 16667" name="adj"/>
                </a:avLst>
              </a:prstGeom>
              <a:solidFill>
                <a:srgbClr val="C9DAF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23" name="Google Shape;323;p63"/>
              <p:cNvCxnSpPr>
                <a:stCxn id="324" idx="0"/>
                <a:endCxn id="322" idx="2"/>
              </p:cNvCxnSpPr>
              <p:nvPr/>
            </p:nvCxnSpPr>
            <p:spPr>
              <a:xfrm rot="10800000">
                <a:off x="7851190" y="1534990"/>
                <a:ext cx="0" cy="210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25" name="Google Shape;325;p63"/>
              <p:cNvCxnSpPr>
                <a:stCxn id="313" idx="3"/>
                <a:endCxn id="314" idx="1"/>
              </p:cNvCxnSpPr>
              <p:nvPr/>
            </p:nvCxnSpPr>
            <p:spPr>
              <a:xfrm>
                <a:off x="6203925" y="1374340"/>
                <a:ext cx="1857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26" name="Google Shape;326;p63"/>
              <p:cNvCxnSpPr>
                <a:stCxn id="314" idx="3"/>
                <a:endCxn id="315" idx="1"/>
              </p:cNvCxnSpPr>
              <p:nvPr/>
            </p:nvCxnSpPr>
            <p:spPr>
              <a:xfrm>
                <a:off x="6825713" y="1374340"/>
                <a:ext cx="1857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27" name="Google Shape;327;p63"/>
              <p:cNvCxnSpPr>
                <a:stCxn id="315" idx="3"/>
                <a:endCxn id="322" idx="1"/>
              </p:cNvCxnSpPr>
              <p:nvPr/>
            </p:nvCxnSpPr>
            <p:spPr>
              <a:xfrm>
                <a:off x="7447502" y="1374340"/>
                <a:ext cx="1857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28" name="Google Shape;328;p63"/>
              <p:cNvCxnSpPr/>
              <p:nvPr/>
            </p:nvCxnSpPr>
            <p:spPr>
              <a:xfrm rot="10800000">
                <a:off x="5985701" y="1002790"/>
                <a:ext cx="0" cy="210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29" name="Google Shape;329;p63"/>
              <p:cNvCxnSpPr/>
              <p:nvPr/>
            </p:nvCxnSpPr>
            <p:spPr>
              <a:xfrm rot="10800000">
                <a:off x="6607489" y="1002790"/>
                <a:ext cx="0" cy="210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30" name="Google Shape;330;p63"/>
              <p:cNvCxnSpPr/>
              <p:nvPr/>
            </p:nvCxnSpPr>
            <p:spPr>
              <a:xfrm rot="10800000">
                <a:off x="7852710" y="1002790"/>
                <a:ext cx="0" cy="210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grpSp>
        <p:nvGrpSpPr>
          <p:cNvPr id="331" name="Google Shape;331;p63"/>
          <p:cNvGrpSpPr/>
          <p:nvPr/>
        </p:nvGrpSpPr>
        <p:grpSpPr>
          <a:xfrm>
            <a:off x="5415349" y="2062763"/>
            <a:ext cx="2198497" cy="679500"/>
            <a:chOff x="5863624" y="1988901"/>
            <a:chExt cx="2198497" cy="679500"/>
          </a:xfrm>
        </p:grpSpPr>
        <p:sp>
          <p:nvSpPr>
            <p:cNvPr id="332" name="Google Shape;332;p63"/>
            <p:cNvSpPr/>
            <p:nvPr/>
          </p:nvSpPr>
          <p:spPr>
            <a:xfrm>
              <a:off x="5863624" y="2181801"/>
              <a:ext cx="416700" cy="2937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3"/>
            <p:cNvSpPr/>
            <p:nvPr/>
          </p:nvSpPr>
          <p:spPr>
            <a:xfrm>
              <a:off x="6457556" y="2181801"/>
              <a:ext cx="416700" cy="2937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3"/>
            <p:cNvSpPr/>
            <p:nvPr/>
          </p:nvSpPr>
          <p:spPr>
            <a:xfrm>
              <a:off x="7051489" y="2181801"/>
              <a:ext cx="416700" cy="2937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5" name="Google Shape;335;p63"/>
            <p:cNvCxnSpPr>
              <a:endCxn id="332" idx="2"/>
            </p:cNvCxnSpPr>
            <p:nvPr/>
          </p:nvCxnSpPr>
          <p:spPr>
            <a:xfrm rot="10800000">
              <a:off x="6071974" y="2475501"/>
              <a:ext cx="0" cy="192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6" name="Google Shape;336;p63"/>
            <p:cNvCxnSpPr>
              <a:endCxn id="333" idx="2"/>
            </p:cNvCxnSpPr>
            <p:nvPr/>
          </p:nvCxnSpPr>
          <p:spPr>
            <a:xfrm rot="10800000">
              <a:off x="6665906" y="2475501"/>
              <a:ext cx="0" cy="192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7" name="Google Shape;337;p63"/>
            <p:cNvCxnSpPr>
              <a:endCxn id="334" idx="2"/>
            </p:cNvCxnSpPr>
            <p:nvPr/>
          </p:nvCxnSpPr>
          <p:spPr>
            <a:xfrm rot="10800000">
              <a:off x="7259839" y="2475501"/>
              <a:ext cx="0" cy="192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8" name="Google Shape;338;p63"/>
            <p:cNvSpPr/>
            <p:nvPr/>
          </p:nvSpPr>
          <p:spPr>
            <a:xfrm>
              <a:off x="7645421" y="2181801"/>
              <a:ext cx="416700" cy="2937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9" name="Google Shape;339;p63"/>
            <p:cNvCxnSpPr>
              <a:endCxn id="338" idx="2"/>
            </p:cNvCxnSpPr>
            <p:nvPr/>
          </p:nvCxnSpPr>
          <p:spPr>
            <a:xfrm rot="10800000">
              <a:off x="7853771" y="2475501"/>
              <a:ext cx="0" cy="192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0" name="Google Shape;340;p63"/>
            <p:cNvCxnSpPr>
              <a:stCxn id="332" idx="3"/>
              <a:endCxn id="333" idx="1"/>
            </p:cNvCxnSpPr>
            <p:nvPr/>
          </p:nvCxnSpPr>
          <p:spPr>
            <a:xfrm>
              <a:off x="6280324" y="2328651"/>
              <a:ext cx="1773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1" name="Google Shape;341;p63"/>
            <p:cNvCxnSpPr>
              <a:stCxn id="333" idx="3"/>
              <a:endCxn id="334" idx="1"/>
            </p:cNvCxnSpPr>
            <p:nvPr/>
          </p:nvCxnSpPr>
          <p:spPr>
            <a:xfrm>
              <a:off x="6874256" y="2328651"/>
              <a:ext cx="1773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2" name="Google Shape;342;p63"/>
            <p:cNvCxnSpPr>
              <a:stCxn id="334" idx="3"/>
              <a:endCxn id="338" idx="1"/>
            </p:cNvCxnSpPr>
            <p:nvPr/>
          </p:nvCxnSpPr>
          <p:spPr>
            <a:xfrm>
              <a:off x="7468189" y="2328651"/>
              <a:ext cx="1773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3" name="Google Shape;343;p63"/>
            <p:cNvCxnSpPr/>
            <p:nvPr/>
          </p:nvCxnSpPr>
          <p:spPr>
            <a:xfrm rot="10800000">
              <a:off x="7855202" y="1988901"/>
              <a:ext cx="0" cy="192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44" name="Google Shape;344;p63"/>
          <p:cNvSpPr txBox="1"/>
          <p:nvPr/>
        </p:nvSpPr>
        <p:spPr>
          <a:xfrm>
            <a:off x="842550" y="1342850"/>
            <a:ext cx="32088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Sequence Annotation Model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p63"/>
          <p:cNvSpPr txBox="1"/>
          <p:nvPr/>
        </p:nvSpPr>
        <p:spPr>
          <a:xfrm>
            <a:off x="842550" y="2102225"/>
            <a:ext cx="27486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Sequence to Vector Model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63"/>
          <p:cNvSpPr txBox="1"/>
          <p:nvPr/>
        </p:nvSpPr>
        <p:spPr>
          <a:xfrm>
            <a:off x="842550" y="3049275"/>
            <a:ext cx="27486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Vector to Sequence Model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" name="Google Shape;347;p63"/>
          <p:cNvSpPr txBox="1"/>
          <p:nvPr/>
        </p:nvSpPr>
        <p:spPr>
          <a:xfrm>
            <a:off x="842550" y="3996325"/>
            <a:ext cx="34476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Encoder Decoder Model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aka Sequence 2 Sequence Model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8" name="Google Shape;348;p63"/>
          <p:cNvCxnSpPr>
            <a:endCxn id="349" idx="1"/>
          </p:cNvCxnSpPr>
          <p:nvPr/>
        </p:nvCxnSpPr>
        <p:spPr>
          <a:xfrm flipH="1" rot="10800000">
            <a:off x="6504456" y="4220440"/>
            <a:ext cx="231900" cy="1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50" name="Google Shape;350;p63"/>
          <p:cNvGrpSpPr/>
          <p:nvPr/>
        </p:nvGrpSpPr>
        <p:grpSpPr>
          <a:xfrm>
            <a:off x="4290149" y="3896076"/>
            <a:ext cx="2198497" cy="679500"/>
            <a:chOff x="5863624" y="1988901"/>
            <a:chExt cx="2198497" cy="679500"/>
          </a:xfrm>
        </p:grpSpPr>
        <p:sp>
          <p:nvSpPr>
            <p:cNvPr id="351" name="Google Shape;351;p63"/>
            <p:cNvSpPr/>
            <p:nvPr/>
          </p:nvSpPr>
          <p:spPr>
            <a:xfrm>
              <a:off x="5863624" y="2181801"/>
              <a:ext cx="416700" cy="2937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3"/>
            <p:cNvSpPr/>
            <p:nvPr/>
          </p:nvSpPr>
          <p:spPr>
            <a:xfrm>
              <a:off x="6457556" y="2181801"/>
              <a:ext cx="416700" cy="2937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3"/>
            <p:cNvSpPr/>
            <p:nvPr/>
          </p:nvSpPr>
          <p:spPr>
            <a:xfrm>
              <a:off x="7051489" y="2181801"/>
              <a:ext cx="416700" cy="2937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4" name="Google Shape;354;p63"/>
            <p:cNvCxnSpPr>
              <a:endCxn id="351" idx="2"/>
            </p:cNvCxnSpPr>
            <p:nvPr/>
          </p:nvCxnSpPr>
          <p:spPr>
            <a:xfrm rot="10800000">
              <a:off x="6071974" y="2475501"/>
              <a:ext cx="0" cy="192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5" name="Google Shape;355;p63"/>
            <p:cNvCxnSpPr>
              <a:endCxn id="352" idx="2"/>
            </p:cNvCxnSpPr>
            <p:nvPr/>
          </p:nvCxnSpPr>
          <p:spPr>
            <a:xfrm rot="10800000">
              <a:off x="6665906" y="2475501"/>
              <a:ext cx="0" cy="192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6" name="Google Shape;356;p63"/>
            <p:cNvCxnSpPr>
              <a:endCxn id="353" idx="2"/>
            </p:cNvCxnSpPr>
            <p:nvPr/>
          </p:nvCxnSpPr>
          <p:spPr>
            <a:xfrm rot="10800000">
              <a:off x="7259839" y="2475501"/>
              <a:ext cx="0" cy="192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7" name="Google Shape;357;p63"/>
            <p:cNvSpPr/>
            <p:nvPr/>
          </p:nvSpPr>
          <p:spPr>
            <a:xfrm>
              <a:off x="7645421" y="2181801"/>
              <a:ext cx="416700" cy="293700"/>
            </a:xfrm>
            <a:prstGeom prst="roundRect">
              <a:avLst>
                <a:gd fmla="val 16667" name="adj"/>
              </a:avLst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8" name="Google Shape;358;p63"/>
            <p:cNvCxnSpPr>
              <a:endCxn id="357" idx="2"/>
            </p:cNvCxnSpPr>
            <p:nvPr/>
          </p:nvCxnSpPr>
          <p:spPr>
            <a:xfrm rot="10800000">
              <a:off x="7853771" y="2475501"/>
              <a:ext cx="0" cy="192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9" name="Google Shape;359;p63"/>
            <p:cNvCxnSpPr>
              <a:stCxn id="351" idx="3"/>
              <a:endCxn id="352" idx="1"/>
            </p:cNvCxnSpPr>
            <p:nvPr/>
          </p:nvCxnSpPr>
          <p:spPr>
            <a:xfrm>
              <a:off x="6280324" y="2328651"/>
              <a:ext cx="1773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0" name="Google Shape;360;p63"/>
            <p:cNvCxnSpPr>
              <a:stCxn id="352" idx="3"/>
              <a:endCxn id="353" idx="1"/>
            </p:cNvCxnSpPr>
            <p:nvPr/>
          </p:nvCxnSpPr>
          <p:spPr>
            <a:xfrm>
              <a:off x="6874256" y="2328651"/>
              <a:ext cx="1773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1" name="Google Shape;361;p63"/>
            <p:cNvCxnSpPr>
              <a:stCxn id="353" idx="3"/>
              <a:endCxn id="357" idx="1"/>
            </p:cNvCxnSpPr>
            <p:nvPr/>
          </p:nvCxnSpPr>
          <p:spPr>
            <a:xfrm>
              <a:off x="7468189" y="2328651"/>
              <a:ext cx="1773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2" name="Google Shape;362;p63"/>
            <p:cNvCxnSpPr/>
            <p:nvPr/>
          </p:nvCxnSpPr>
          <p:spPr>
            <a:xfrm rot="10800000">
              <a:off x="7855202" y="1988901"/>
              <a:ext cx="0" cy="192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63" name="Google Shape;363;p63"/>
          <p:cNvGrpSpPr/>
          <p:nvPr/>
        </p:nvGrpSpPr>
        <p:grpSpPr>
          <a:xfrm>
            <a:off x="6736356" y="3865311"/>
            <a:ext cx="2234796" cy="710259"/>
            <a:chOff x="5247125" y="3137025"/>
            <a:chExt cx="3254400" cy="1298700"/>
          </a:xfrm>
        </p:grpSpPr>
        <p:sp>
          <p:nvSpPr>
            <p:cNvPr id="349" name="Google Shape;349;p63"/>
            <p:cNvSpPr/>
            <p:nvPr/>
          </p:nvSpPr>
          <p:spPr>
            <a:xfrm>
              <a:off x="5247125" y="3505725"/>
              <a:ext cx="616500" cy="5613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3"/>
            <p:cNvSpPr/>
            <p:nvPr/>
          </p:nvSpPr>
          <p:spPr>
            <a:xfrm>
              <a:off x="6126425" y="3505725"/>
              <a:ext cx="616500" cy="5613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3"/>
            <p:cNvSpPr/>
            <p:nvPr/>
          </p:nvSpPr>
          <p:spPr>
            <a:xfrm>
              <a:off x="7005725" y="3505725"/>
              <a:ext cx="616500" cy="5613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6" name="Google Shape;366;p63"/>
            <p:cNvCxnSpPr>
              <a:stCxn id="349" idx="3"/>
              <a:endCxn id="364" idx="1"/>
            </p:cNvCxnSpPr>
            <p:nvPr/>
          </p:nvCxnSpPr>
          <p:spPr>
            <a:xfrm>
              <a:off x="5863625" y="3786375"/>
              <a:ext cx="2628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7" name="Google Shape;367;p63"/>
            <p:cNvCxnSpPr>
              <a:stCxn id="364" idx="3"/>
              <a:endCxn id="365" idx="1"/>
            </p:cNvCxnSpPr>
            <p:nvPr/>
          </p:nvCxnSpPr>
          <p:spPr>
            <a:xfrm>
              <a:off x="6742925" y="3786375"/>
              <a:ext cx="2628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8" name="Google Shape;368;p63"/>
            <p:cNvCxnSpPr>
              <a:stCxn id="349" idx="0"/>
            </p:cNvCxnSpPr>
            <p:nvPr/>
          </p:nvCxnSpPr>
          <p:spPr>
            <a:xfrm rot="10800000">
              <a:off x="5555375" y="3137025"/>
              <a:ext cx="0" cy="368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9" name="Google Shape;369;p63"/>
            <p:cNvCxnSpPr>
              <a:stCxn id="364" idx="0"/>
            </p:cNvCxnSpPr>
            <p:nvPr/>
          </p:nvCxnSpPr>
          <p:spPr>
            <a:xfrm rot="10800000">
              <a:off x="6434675" y="3137025"/>
              <a:ext cx="0" cy="368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0" name="Google Shape;370;p63"/>
            <p:cNvCxnSpPr>
              <a:stCxn id="365" idx="0"/>
            </p:cNvCxnSpPr>
            <p:nvPr/>
          </p:nvCxnSpPr>
          <p:spPr>
            <a:xfrm rot="10800000">
              <a:off x="7313975" y="3137025"/>
              <a:ext cx="0" cy="368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1" name="Google Shape;371;p63"/>
            <p:cNvSpPr/>
            <p:nvPr/>
          </p:nvSpPr>
          <p:spPr>
            <a:xfrm>
              <a:off x="7885025" y="3505725"/>
              <a:ext cx="616500" cy="561300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2" name="Google Shape;372;p63"/>
            <p:cNvCxnSpPr>
              <a:stCxn id="371" idx="0"/>
            </p:cNvCxnSpPr>
            <p:nvPr/>
          </p:nvCxnSpPr>
          <p:spPr>
            <a:xfrm rot="10800000">
              <a:off x="8193275" y="3137025"/>
              <a:ext cx="0" cy="368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3" name="Google Shape;373;p63"/>
            <p:cNvCxnSpPr>
              <a:stCxn id="365" idx="3"/>
              <a:endCxn id="371" idx="1"/>
            </p:cNvCxnSpPr>
            <p:nvPr/>
          </p:nvCxnSpPr>
          <p:spPr>
            <a:xfrm>
              <a:off x="7622225" y="3786375"/>
              <a:ext cx="2628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4" name="Google Shape;374;p63"/>
            <p:cNvCxnSpPr>
              <a:endCxn id="371" idx="2"/>
            </p:cNvCxnSpPr>
            <p:nvPr/>
          </p:nvCxnSpPr>
          <p:spPr>
            <a:xfrm rot="10800000">
              <a:off x="8193275" y="4067025"/>
              <a:ext cx="0" cy="368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5" name="Google Shape;375;p63"/>
            <p:cNvCxnSpPr>
              <a:endCxn id="365" idx="2"/>
            </p:cNvCxnSpPr>
            <p:nvPr/>
          </p:nvCxnSpPr>
          <p:spPr>
            <a:xfrm rot="10800000">
              <a:off x="7313975" y="4067025"/>
              <a:ext cx="0" cy="368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6" name="Google Shape;376;p63"/>
            <p:cNvCxnSpPr>
              <a:endCxn id="364" idx="2"/>
            </p:cNvCxnSpPr>
            <p:nvPr/>
          </p:nvCxnSpPr>
          <p:spPr>
            <a:xfrm rot="10800000">
              <a:off x="6434675" y="4067025"/>
              <a:ext cx="0" cy="368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7" name="Google Shape;377;p63"/>
            <p:cNvCxnSpPr>
              <a:endCxn id="349" idx="2"/>
            </p:cNvCxnSpPr>
            <p:nvPr/>
          </p:nvCxnSpPr>
          <p:spPr>
            <a:xfrm rot="10800000">
              <a:off x="5555375" y="4067025"/>
              <a:ext cx="0" cy="3687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using only LSTMs</a:t>
            </a:r>
            <a:endParaRPr/>
          </a:p>
        </p:txBody>
      </p:sp>
      <p:pic>
        <p:nvPicPr>
          <p:cNvPr id="383" name="Google Shape;38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452025"/>
            <a:ext cx="721995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4"/>
          <p:cNvSpPr txBox="1"/>
          <p:nvPr/>
        </p:nvSpPr>
        <p:spPr>
          <a:xfrm>
            <a:off x="4147675" y="4601875"/>
            <a:ext cx="500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https://towardsdatascience.com/text-summarization-from-scratch-using-encoder-decoder-network-with-attention-in-keras-5fa80d12710e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Idea: Looking Back!</a:t>
            </a:r>
            <a:endParaRPr/>
          </a:p>
        </p:txBody>
      </p:sp>
      <p:sp>
        <p:nvSpPr>
          <p:cNvPr id="390" name="Google Shape;390;p65"/>
          <p:cNvSpPr/>
          <p:nvPr/>
        </p:nvSpPr>
        <p:spPr>
          <a:xfrm>
            <a:off x="1120325" y="2286525"/>
            <a:ext cx="616500" cy="56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5"/>
          <p:cNvSpPr/>
          <p:nvPr/>
        </p:nvSpPr>
        <p:spPr>
          <a:xfrm>
            <a:off x="1999625" y="2286525"/>
            <a:ext cx="616500" cy="56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65"/>
          <p:cNvSpPr/>
          <p:nvPr/>
        </p:nvSpPr>
        <p:spPr>
          <a:xfrm>
            <a:off x="2878925" y="2286525"/>
            <a:ext cx="616500" cy="56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65"/>
          <p:cNvSpPr/>
          <p:nvPr/>
        </p:nvSpPr>
        <p:spPr>
          <a:xfrm>
            <a:off x="1120325" y="3215825"/>
            <a:ext cx="6165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</a:t>
            </a:r>
            <a:endParaRPr/>
          </a:p>
        </p:txBody>
      </p:sp>
      <p:sp>
        <p:nvSpPr>
          <p:cNvPr id="394" name="Google Shape;394;p65"/>
          <p:cNvSpPr/>
          <p:nvPr/>
        </p:nvSpPr>
        <p:spPr>
          <a:xfrm>
            <a:off x="1868225" y="3215900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maison</a:t>
            </a:r>
            <a:endParaRPr/>
          </a:p>
        </p:txBody>
      </p:sp>
      <p:sp>
        <p:nvSpPr>
          <p:cNvPr id="395" name="Google Shape;395;p65"/>
          <p:cNvSpPr/>
          <p:nvPr/>
        </p:nvSpPr>
        <p:spPr>
          <a:xfrm>
            <a:off x="2747525" y="3215825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bleue</a:t>
            </a:r>
            <a:endParaRPr/>
          </a:p>
        </p:txBody>
      </p:sp>
      <p:cxnSp>
        <p:nvCxnSpPr>
          <p:cNvPr id="396" name="Google Shape;396;p65"/>
          <p:cNvCxnSpPr>
            <a:stCxn id="393" idx="0"/>
            <a:endCxn id="390" idx="2"/>
          </p:cNvCxnSpPr>
          <p:nvPr/>
        </p:nvCxnSpPr>
        <p:spPr>
          <a:xfrm rot="10800000">
            <a:off x="1428575" y="28477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65"/>
          <p:cNvCxnSpPr>
            <a:stCxn id="394" idx="0"/>
            <a:endCxn id="391" idx="2"/>
          </p:cNvCxnSpPr>
          <p:nvPr/>
        </p:nvCxnSpPr>
        <p:spPr>
          <a:xfrm rot="10800000">
            <a:off x="2307875" y="2847800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65"/>
          <p:cNvCxnSpPr>
            <a:stCxn id="395" idx="0"/>
            <a:endCxn id="392" idx="2"/>
          </p:cNvCxnSpPr>
          <p:nvPr/>
        </p:nvCxnSpPr>
        <p:spPr>
          <a:xfrm rot="10800000">
            <a:off x="3187175" y="28477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" name="Google Shape;399;p65"/>
          <p:cNvSpPr/>
          <p:nvPr/>
        </p:nvSpPr>
        <p:spPr>
          <a:xfrm>
            <a:off x="3758225" y="2286525"/>
            <a:ext cx="616500" cy="56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5"/>
          <p:cNvSpPr/>
          <p:nvPr/>
        </p:nvSpPr>
        <p:spPr>
          <a:xfrm>
            <a:off x="3626825" y="3215825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&lt;/s&gt;</a:t>
            </a:r>
            <a:endParaRPr/>
          </a:p>
        </p:txBody>
      </p:sp>
      <p:cxnSp>
        <p:nvCxnSpPr>
          <p:cNvPr id="401" name="Google Shape;401;p65"/>
          <p:cNvCxnSpPr>
            <a:stCxn id="400" idx="0"/>
            <a:endCxn id="399" idx="2"/>
          </p:cNvCxnSpPr>
          <p:nvPr/>
        </p:nvCxnSpPr>
        <p:spPr>
          <a:xfrm rot="10800000">
            <a:off x="4066475" y="28477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65"/>
          <p:cNvCxnSpPr>
            <a:stCxn id="390" idx="3"/>
            <a:endCxn id="391" idx="1"/>
          </p:cNvCxnSpPr>
          <p:nvPr/>
        </p:nvCxnSpPr>
        <p:spPr>
          <a:xfrm>
            <a:off x="1736825" y="2567175"/>
            <a:ext cx="26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65"/>
          <p:cNvCxnSpPr>
            <a:stCxn id="391" idx="3"/>
            <a:endCxn id="392" idx="1"/>
          </p:cNvCxnSpPr>
          <p:nvPr/>
        </p:nvCxnSpPr>
        <p:spPr>
          <a:xfrm>
            <a:off x="2616125" y="2567175"/>
            <a:ext cx="26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65"/>
          <p:cNvCxnSpPr>
            <a:stCxn id="392" idx="3"/>
            <a:endCxn id="399" idx="1"/>
          </p:cNvCxnSpPr>
          <p:nvPr/>
        </p:nvCxnSpPr>
        <p:spPr>
          <a:xfrm>
            <a:off x="3495425" y="2567175"/>
            <a:ext cx="26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65"/>
          <p:cNvSpPr/>
          <p:nvPr/>
        </p:nvSpPr>
        <p:spPr>
          <a:xfrm>
            <a:off x="4637525" y="2286525"/>
            <a:ext cx="616500" cy="5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65"/>
          <p:cNvSpPr/>
          <p:nvPr/>
        </p:nvSpPr>
        <p:spPr>
          <a:xfrm>
            <a:off x="4506125" y="3215825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&lt;s&gt;</a:t>
            </a:r>
            <a:endParaRPr/>
          </a:p>
        </p:txBody>
      </p:sp>
      <p:cxnSp>
        <p:nvCxnSpPr>
          <p:cNvPr id="407" name="Google Shape;407;p65"/>
          <p:cNvCxnSpPr>
            <a:stCxn id="406" idx="0"/>
            <a:endCxn id="405" idx="2"/>
          </p:cNvCxnSpPr>
          <p:nvPr/>
        </p:nvCxnSpPr>
        <p:spPr>
          <a:xfrm rot="10800000">
            <a:off x="4945775" y="28477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65"/>
          <p:cNvSpPr/>
          <p:nvPr/>
        </p:nvSpPr>
        <p:spPr>
          <a:xfrm>
            <a:off x="5516825" y="2286525"/>
            <a:ext cx="616500" cy="5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65"/>
          <p:cNvSpPr/>
          <p:nvPr/>
        </p:nvSpPr>
        <p:spPr>
          <a:xfrm>
            <a:off x="5385425" y="3215825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endParaRPr/>
          </a:p>
        </p:txBody>
      </p:sp>
      <p:cxnSp>
        <p:nvCxnSpPr>
          <p:cNvPr id="410" name="Google Shape;410;p65"/>
          <p:cNvCxnSpPr>
            <a:stCxn id="409" idx="0"/>
            <a:endCxn id="408" idx="2"/>
          </p:cNvCxnSpPr>
          <p:nvPr/>
        </p:nvCxnSpPr>
        <p:spPr>
          <a:xfrm rot="10800000">
            <a:off x="5825075" y="28477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65"/>
          <p:cNvSpPr/>
          <p:nvPr/>
        </p:nvSpPr>
        <p:spPr>
          <a:xfrm>
            <a:off x="6396125" y="2286525"/>
            <a:ext cx="616500" cy="5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5"/>
          <p:cNvSpPr/>
          <p:nvPr/>
        </p:nvSpPr>
        <p:spPr>
          <a:xfrm>
            <a:off x="6264725" y="3215825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</a:t>
            </a:r>
            <a:endParaRPr/>
          </a:p>
        </p:txBody>
      </p:sp>
      <p:cxnSp>
        <p:nvCxnSpPr>
          <p:cNvPr id="413" name="Google Shape;413;p65"/>
          <p:cNvCxnSpPr>
            <a:stCxn id="412" idx="0"/>
            <a:endCxn id="411" idx="2"/>
          </p:cNvCxnSpPr>
          <p:nvPr/>
        </p:nvCxnSpPr>
        <p:spPr>
          <a:xfrm rot="10800000">
            <a:off x="6704375" y="28477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65"/>
          <p:cNvCxnSpPr>
            <a:stCxn id="399" idx="3"/>
            <a:endCxn id="405" idx="1"/>
          </p:cNvCxnSpPr>
          <p:nvPr/>
        </p:nvCxnSpPr>
        <p:spPr>
          <a:xfrm>
            <a:off x="4374725" y="2567175"/>
            <a:ext cx="26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65"/>
          <p:cNvCxnSpPr>
            <a:stCxn id="405" idx="3"/>
            <a:endCxn id="408" idx="1"/>
          </p:cNvCxnSpPr>
          <p:nvPr/>
        </p:nvCxnSpPr>
        <p:spPr>
          <a:xfrm>
            <a:off x="5254025" y="2567175"/>
            <a:ext cx="26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65"/>
          <p:cNvCxnSpPr>
            <a:stCxn id="408" idx="3"/>
            <a:endCxn id="411" idx="1"/>
          </p:cNvCxnSpPr>
          <p:nvPr/>
        </p:nvCxnSpPr>
        <p:spPr>
          <a:xfrm>
            <a:off x="6133325" y="2567175"/>
            <a:ext cx="26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7" name="Google Shape;417;p65"/>
          <p:cNvSpPr/>
          <p:nvPr/>
        </p:nvSpPr>
        <p:spPr>
          <a:xfrm>
            <a:off x="4506125" y="1490125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endParaRPr/>
          </a:p>
        </p:txBody>
      </p:sp>
      <p:sp>
        <p:nvSpPr>
          <p:cNvPr id="418" name="Google Shape;418;p65"/>
          <p:cNvSpPr/>
          <p:nvPr/>
        </p:nvSpPr>
        <p:spPr>
          <a:xfrm>
            <a:off x="5385425" y="1490125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</a:t>
            </a:r>
            <a:endParaRPr/>
          </a:p>
        </p:txBody>
      </p:sp>
      <p:sp>
        <p:nvSpPr>
          <p:cNvPr id="419" name="Google Shape;419;p65"/>
          <p:cNvSpPr/>
          <p:nvPr/>
        </p:nvSpPr>
        <p:spPr>
          <a:xfrm>
            <a:off x="6264725" y="1490125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</a:t>
            </a:r>
            <a:endParaRPr/>
          </a:p>
        </p:txBody>
      </p:sp>
      <p:cxnSp>
        <p:nvCxnSpPr>
          <p:cNvPr id="420" name="Google Shape;420;p65"/>
          <p:cNvCxnSpPr>
            <a:stCxn id="405" idx="0"/>
            <a:endCxn id="417" idx="2"/>
          </p:cNvCxnSpPr>
          <p:nvPr/>
        </p:nvCxnSpPr>
        <p:spPr>
          <a:xfrm rot="10800000">
            <a:off x="4945775" y="19184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65"/>
          <p:cNvCxnSpPr>
            <a:stCxn id="408" idx="0"/>
            <a:endCxn id="418" idx="2"/>
          </p:cNvCxnSpPr>
          <p:nvPr/>
        </p:nvCxnSpPr>
        <p:spPr>
          <a:xfrm rot="10800000">
            <a:off x="5825075" y="19184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65"/>
          <p:cNvCxnSpPr>
            <a:stCxn id="411" idx="0"/>
            <a:endCxn id="419" idx="2"/>
          </p:cNvCxnSpPr>
          <p:nvPr/>
        </p:nvCxnSpPr>
        <p:spPr>
          <a:xfrm rot="10800000">
            <a:off x="6704375" y="19184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" name="Google Shape;423;p65"/>
          <p:cNvSpPr/>
          <p:nvPr/>
        </p:nvSpPr>
        <p:spPr>
          <a:xfrm>
            <a:off x="7275425" y="2286525"/>
            <a:ext cx="616500" cy="5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5"/>
          <p:cNvSpPr/>
          <p:nvPr/>
        </p:nvSpPr>
        <p:spPr>
          <a:xfrm>
            <a:off x="7144025" y="3215825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</a:t>
            </a:r>
            <a:endParaRPr/>
          </a:p>
        </p:txBody>
      </p:sp>
      <p:cxnSp>
        <p:nvCxnSpPr>
          <p:cNvPr id="425" name="Google Shape;425;p65"/>
          <p:cNvCxnSpPr>
            <a:stCxn id="424" idx="0"/>
            <a:endCxn id="423" idx="2"/>
          </p:cNvCxnSpPr>
          <p:nvPr/>
        </p:nvCxnSpPr>
        <p:spPr>
          <a:xfrm rot="10800000">
            <a:off x="7583675" y="28477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6" name="Google Shape;426;p65"/>
          <p:cNvSpPr/>
          <p:nvPr/>
        </p:nvSpPr>
        <p:spPr>
          <a:xfrm>
            <a:off x="7144025" y="1490125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&lt;/s&gt;</a:t>
            </a:r>
            <a:endParaRPr/>
          </a:p>
        </p:txBody>
      </p:sp>
      <p:cxnSp>
        <p:nvCxnSpPr>
          <p:cNvPr id="427" name="Google Shape;427;p65"/>
          <p:cNvCxnSpPr>
            <a:stCxn id="423" idx="0"/>
            <a:endCxn id="426" idx="2"/>
          </p:cNvCxnSpPr>
          <p:nvPr/>
        </p:nvCxnSpPr>
        <p:spPr>
          <a:xfrm rot="10800000">
            <a:off x="7583675" y="19184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65"/>
          <p:cNvCxnSpPr>
            <a:stCxn id="411" idx="3"/>
            <a:endCxn id="423" idx="1"/>
          </p:cNvCxnSpPr>
          <p:nvPr/>
        </p:nvCxnSpPr>
        <p:spPr>
          <a:xfrm>
            <a:off x="7012625" y="2567175"/>
            <a:ext cx="26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65"/>
          <p:cNvCxnSpPr/>
          <p:nvPr/>
        </p:nvCxnSpPr>
        <p:spPr>
          <a:xfrm>
            <a:off x="4506425" y="1467725"/>
            <a:ext cx="0" cy="222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65"/>
          <p:cNvCxnSpPr>
            <a:stCxn id="405" idx="0"/>
            <a:endCxn id="399" idx="0"/>
          </p:cNvCxnSpPr>
          <p:nvPr/>
        </p:nvCxnSpPr>
        <p:spPr>
          <a:xfrm rot="5400000">
            <a:off x="4505825" y="1847175"/>
            <a:ext cx="600" cy="8793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65"/>
          <p:cNvCxnSpPr>
            <a:stCxn id="405" idx="0"/>
            <a:endCxn id="392" idx="0"/>
          </p:cNvCxnSpPr>
          <p:nvPr/>
        </p:nvCxnSpPr>
        <p:spPr>
          <a:xfrm rot="5400000">
            <a:off x="4066175" y="1407525"/>
            <a:ext cx="600" cy="17586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65"/>
          <p:cNvCxnSpPr>
            <a:stCxn id="405" idx="0"/>
            <a:endCxn id="391" idx="0"/>
          </p:cNvCxnSpPr>
          <p:nvPr/>
        </p:nvCxnSpPr>
        <p:spPr>
          <a:xfrm rot="5400000">
            <a:off x="3626525" y="967875"/>
            <a:ext cx="600" cy="26379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65"/>
          <p:cNvCxnSpPr>
            <a:stCxn id="405" idx="0"/>
            <a:endCxn id="390" idx="0"/>
          </p:cNvCxnSpPr>
          <p:nvPr/>
        </p:nvCxnSpPr>
        <p:spPr>
          <a:xfrm rot="5400000">
            <a:off x="3186875" y="528225"/>
            <a:ext cx="600" cy="35172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65"/>
          <p:cNvSpPr txBox="1"/>
          <p:nvPr/>
        </p:nvSpPr>
        <p:spPr>
          <a:xfrm>
            <a:off x="196200" y="3916625"/>
            <a:ext cx="879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More specifically: 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Using a vector d</a:t>
            </a:r>
            <a:r>
              <a:rPr b="1" baseline="-25000" i="1" lang="en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 created in the Decoder at position/time t , and the set of e</a:t>
            </a:r>
            <a:r>
              <a:rPr b="1" baseline="-25000" i="1" lang="en"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 of Encoder </a:t>
            </a:r>
            <a:r>
              <a:rPr b="1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outputs </a:t>
            </a: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to create pointers to ‘where to look in the source text’ to inform generating the next translation token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”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2300"/>
              <a:t>Text Generation using </a:t>
            </a:r>
            <a:r>
              <a:rPr lang="en" sz="2300"/>
              <a:t>An RNN Seq2Seq Model With Attention</a:t>
            </a:r>
            <a:endParaRPr sz="2300"/>
          </a:p>
        </p:txBody>
      </p:sp>
      <p:sp>
        <p:nvSpPr>
          <p:cNvPr id="440" name="Google Shape;440;p66"/>
          <p:cNvSpPr/>
          <p:nvPr/>
        </p:nvSpPr>
        <p:spPr>
          <a:xfrm>
            <a:off x="368423" y="2854445"/>
            <a:ext cx="560400" cy="510900"/>
          </a:xfrm>
          <a:prstGeom prst="roundRect">
            <a:avLst>
              <a:gd fmla="val 16667" name="adj"/>
            </a:avLst>
          </a:prstGeom>
          <a:solidFill>
            <a:srgbClr val="97CB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6"/>
          <p:cNvSpPr/>
          <p:nvPr/>
        </p:nvSpPr>
        <p:spPr>
          <a:xfrm>
            <a:off x="368423" y="3575135"/>
            <a:ext cx="560400" cy="201300"/>
          </a:xfrm>
          <a:prstGeom prst="roundRect">
            <a:avLst>
              <a:gd fmla="val 16667" name="adj"/>
            </a:avLst>
          </a:prstGeom>
          <a:solidFill>
            <a:srgbClr val="D3E6E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66"/>
          <p:cNvSpPr/>
          <p:nvPr/>
        </p:nvSpPr>
        <p:spPr>
          <a:xfrm>
            <a:off x="1064869" y="2854445"/>
            <a:ext cx="560400" cy="510900"/>
          </a:xfrm>
          <a:prstGeom prst="roundRect">
            <a:avLst>
              <a:gd fmla="val 16667" name="adj"/>
            </a:avLst>
          </a:prstGeom>
          <a:solidFill>
            <a:srgbClr val="97CB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6"/>
          <p:cNvSpPr/>
          <p:nvPr/>
        </p:nvSpPr>
        <p:spPr>
          <a:xfrm>
            <a:off x="1064869" y="3575135"/>
            <a:ext cx="560400" cy="201300"/>
          </a:xfrm>
          <a:prstGeom prst="roundRect">
            <a:avLst>
              <a:gd fmla="val 16667" name="adj"/>
            </a:avLst>
          </a:prstGeom>
          <a:solidFill>
            <a:srgbClr val="D3E6E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66"/>
          <p:cNvSpPr/>
          <p:nvPr/>
        </p:nvSpPr>
        <p:spPr>
          <a:xfrm>
            <a:off x="1764474" y="2854445"/>
            <a:ext cx="560400" cy="510900"/>
          </a:xfrm>
          <a:prstGeom prst="roundRect">
            <a:avLst>
              <a:gd fmla="val 16667" name="adj"/>
            </a:avLst>
          </a:prstGeom>
          <a:solidFill>
            <a:srgbClr val="97CB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6"/>
          <p:cNvSpPr/>
          <p:nvPr/>
        </p:nvSpPr>
        <p:spPr>
          <a:xfrm>
            <a:off x="1764474" y="3575135"/>
            <a:ext cx="560400" cy="201300"/>
          </a:xfrm>
          <a:prstGeom prst="roundRect">
            <a:avLst>
              <a:gd fmla="val 16667" name="adj"/>
            </a:avLst>
          </a:prstGeom>
          <a:solidFill>
            <a:srgbClr val="D3E6E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6"/>
          <p:cNvSpPr/>
          <p:nvPr/>
        </p:nvSpPr>
        <p:spPr>
          <a:xfrm>
            <a:off x="2460920" y="2854445"/>
            <a:ext cx="560400" cy="510900"/>
          </a:xfrm>
          <a:prstGeom prst="roundRect">
            <a:avLst>
              <a:gd fmla="val 16667" name="adj"/>
            </a:avLst>
          </a:prstGeom>
          <a:solidFill>
            <a:srgbClr val="97CB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66"/>
          <p:cNvSpPr/>
          <p:nvPr/>
        </p:nvSpPr>
        <p:spPr>
          <a:xfrm>
            <a:off x="2460920" y="3575135"/>
            <a:ext cx="560400" cy="201300"/>
          </a:xfrm>
          <a:prstGeom prst="roundRect">
            <a:avLst>
              <a:gd fmla="val 16667" name="adj"/>
            </a:avLst>
          </a:prstGeom>
          <a:solidFill>
            <a:srgbClr val="D3E6E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66"/>
          <p:cNvSpPr/>
          <p:nvPr/>
        </p:nvSpPr>
        <p:spPr>
          <a:xfrm>
            <a:off x="3164067" y="2854445"/>
            <a:ext cx="560400" cy="510900"/>
          </a:xfrm>
          <a:prstGeom prst="roundRect">
            <a:avLst>
              <a:gd fmla="val 16667" name="adj"/>
            </a:avLst>
          </a:prstGeom>
          <a:solidFill>
            <a:srgbClr val="97CB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66"/>
          <p:cNvSpPr/>
          <p:nvPr/>
        </p:nvSpPr>
        <p:spPr>
          <a:xfrm>
            <a:off x="3164067" y="3575135"/>
            <a:ext cx="560400" cy="201300"/>
          </a:xfrm>
          <a:prstGeom prst="roundRect">
            <a:avLst>
              <a:gd fmla="val 16667" name="adj"/>
            </a:avLst>
          </a:prstGeom>
          <a:solidFill>
            <a:srgbClr val="D3E6E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0" name="Google Shape;450;p66"/>
          <p:cNvCxnSpPr>
            <a:stCxn id="448" idx="3"/>
          </p:cNvCxnSpPr>
          <p:nvPr/>
        </p:nvCxnSpPr>
        <p:spPr>
          <a:xfrm>
            <a:off x="3724467" y="3109895"/>
            <a:ext cx="41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1" name="Google Shape;451;p66"/>
          <p:cNvCxnSpPr/>
          <p:nvPr/>
        </p:nvCxnSpPr>
        <p:spPr>
          <a:xfrm rot="10800000">
            <a:off x="4420561" y="3365135"/>
            <a:ext cx="0" cy="21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2" name="Google Shape;452;p66"/>
          <p:cNvSpPr txBox="1"/>
          <p:nvPr/>
        </p:nvSpPr>
        <p:spPr>
          <a:xfrm>
            <a:off x="4140323" y="3981023"/>
            <a:ext cx="5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‘&lt;s&gt;’</a:t>
            </a:r>
            <a:endParaRPr sz="1100"/>
          </a:p>
        </p:txBody>
      </p:sp>
      <p:sp>
        <p:nvSpPr>
          <p:cNvPr id="453" name="Google Shape;453;p66"/>
          <p:cNvSpPr txBox="1"/>
          <p:nvPr/>
        </p:nvSpPr>
        <p:spPr>
          <a:xfrm>
            <a:off x="371155" y="3981023"/>
            <a:ext cx="5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‘&lt;s&gt;’</a:t>
            </a:r>
            <a:endParaRPr sz="1100"/>
          </a:p>
        </p:txBody>
      </p:sp>
      <p:sp>
        <p:nvSpPr>
          <p:cNvPr id="454" name="Google Shape;454;p66"/>
          <p:cNvSpPr txBox="1"/>
          <p:nvPr/>
        </p:nvSpPr>
        <p:spPr>
          <a:xfrm>
            <a:off x="1064702" y="3981023"/>
            <a:ext cx="5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‘this’</a:t>
            </a:r>
            <a:endParaRPr sz="1100"/>
          </a:p>
        </p:txBody>
      </p:sp>
      <p:sp>
        <p:nvSpPr>
          <p:cNvPr id="455" name="Google Shape;455;p66"/>
          <p:cNvSpPr txBox="1"/>
          <p:nvPr/>
        </p:nvSpPr>
        <p:spPr>
          <a:xfrm>
            <a:off x="1764474" y="3981023"/>
            <a:ext cx="5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‘is’</a:t>
            </a:r>
            <a:endParaRPr sz="1100"/>
          </a:p>
        </p:txBody>
      </p:sp>
      <p:sp>
        <p:nvSpPr>
          <p:cNvPr id="456" name="Google Shape;456;p66"/>
          <p:cNvSpPr txBox="1"/>
          <p:nvPr/>
        </p:nvSpPr>
        <p:spPr>
          <a:xfrm>
            <a:off x="2416202" y="3981023"/>
            <a:ext cx="64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‘good’</a:t>
            </a:r>
            <a:endParaRPr sz="1100"/>
          </a:p>
        </p:txBody>
      </p:sp>
      <p:sp>
        <p:nvSpPr>
          <p:cNvPr id="457" name="Google Shape;457;p66"/>
          <p:cNvSpPr txBox="1"/>
          <p:nvPr/>
        </p:nvSpPr>
        <p:spPr>
          <a:xfrm>
            <a:off x="3140417" y="3981023"/>
            <a:ext cx="5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‘&lt;e&gt;’</a:t>
            </a:r>
            <a:endParaRPr sz="1100"/>
          </a:p>
        </p:txBody>
      </p:sp>
      <p:sp>
        <p:nvSpPr>
          <p:cNvPr id="458" name="Google Shape;458;p66"/>
          <p:cNvSpPr/>
          <p:nvPr/>
        </p:nvSpPr>
        <p:spPr>
          <a:xfrm>
            <a:off x="406522" y="2351896"/>
            <a:ext cx="3328800" cy="276900"/>
          </a:xfrm>
          <a:prstGeom prst="roundRect">
            <a:avLst>
              <a:gd fmla="val 16667" name="adj"/>
            </a:avLst>
          </a:prstGeom>
          <a:solidFill>
            <a:srgbClr val="82704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Attention calculation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9" name="Google Shape;459;p66"/>
          <p:cNvCxnSpPr/>
          <p:nvPr/>
        </p:nvCxnSpPr>
        <p:spPr>
          <a:xfrm flipH="1">
            <a:off x="3735398" y="2462044"/>
            <a:ext cx="6750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0" name="Google Shape;460;p66"/>
          <p:cNvCxnSpPr>
            <a:stCxn id="458" idx="0"/>
            <a:endCxn id="461" idx="1"/>
          </p:cNvCxnSpPr>
          <p:nvPr/>
        </p:nvCxnSpPr>
        <p:spPr>
          <a:xfrm rot="-5400000">
            <a:off x="3014573" y="1224046"/>
            <a:ext cx="184200" cy="2071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2" name="Google Shape;462;p66"/>
          <p:cNvCxnSpPr/>
          <p:nvPr/>
        </p:nvCxnSpPr>
        <p:spPr>
          <a:xfrm rot="10800000">
            <a:off x="4420561" y="1778072"/>
            <a:ext cx="0" cy="25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3" name="Google Shape;463;p66"/>
          <p:cNvCxnSpPr/>
          <p:nvPr/>
        </p:nvCxnSpPr>
        <p:spPr>
          <a:xfrm rot="10800000">
            <a:off x="4420561" y="2306045"/>
            <a:ext cx="0" cy="54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4" name="Google Shape;464;p66"/>
          <p:cNvCxnSpPr/>
          <p:nvPr/>
        </p:nvCxnSpPr>
        <p:spPr>
          <a:xfrm rot="10800000">
            <a:off x="650663" y="3365135"/>
            <a:ext cx="0" cy="21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5" name="Google Shape;465;p66"/>
          <p:cNvCxnSpPr/>
          <p:nvPr/>
        </p:nvCxnSpPr>
        <p:spPr>
          <a:xfrm>
            <a:off x="930901" y="3109820"/>
            <a:ext cx="135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6" name="Google Shape;466;p66"/>
          <p:cNvCxnSpPr/>
          <p:nvPr/>
        </p:nvCxnSpPr>
        <p:spPr>
          <a:xfrm rot="10800000">
            <a:off x="650663" y="2644445"/>
            <a:ext cx="0" cy="21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7" name="Google Shape;467;p66"/>
          <p:cNvCxnSpPr/>
          <p:nvPr/>
        </p:nvCxnSpPr>
        <p:spPr>
          <a:xfrm rot="10800000">
            <a:off x="1347109" y="3365135"/>
            <a:ext cx="0" cy="21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8" name="Google Shape;468;p66"/>
          <p:cNvCxnSpPr/>
          <p:nvPr/>
        </p:nvCxnSpPr>
        <p:spPr>
          <a:xfrm>
            <a:off x="1627346" y="3109820"/>
            <a:ext cx="13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9" name="Google Shape;469;p66"/>
          <p:cNvCxnSpPr/>
          <p:nvPr/>
        </p:nvCxnSpPr>
        <p:spPr>
          <a:xfrm rot="10800000">
            <a:off x="1347109" y="2644445"/>
            <a:ext cx="0" cy="21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0" name="Google Shape;470;p66"/>
          <p:cNvCxnSpPr/>
          <p:nvPr/>
        </p:nvCxnSpPr>
        <p:spPr>
          <a:xfrm rot="10800000">
            <a:off x="2046714" y="3365135"/>
            <a:ext cx="0" cy="21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1" name="Google Shape;471;p66"/>
          <p:cNvCxnSpPr/>
          <p:nvPr/>
        </p:nvCxnSpPr>
        <p:spPr>
          <a:xfrm>
            <a:off x="2326952" y="3109820"/>
            <a:ext cx="135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2" name="Google Shape;472;p66"/>
          <p:cNvCxnSpPr/>
          <p:nvPr/>
        </p:nvCxnSpPr>
        <p:spPr>
          <a:xfrm rot="10800000">
            <a:off x="2046714" y="2644445"/>
            <a:ext cx="0" cy="21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3" name="Google Shape;473;p66"/>
          <p:cNvCxnSpPr/>
          <p:nvPr/>
        </p:nvCxnSpPr>
        <p:spPr>
          <a:xfrm>
            <a:off x="3023397" y="3109820"/>
            <a:ext cx="14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4" name="Google Shape;474;p66"/>
          <p:cNvCxnSpPr/>
          <p:nvPr/>
        </p:nvCxnSpPr>
        <p:spPr>
          <a:xfrm rot="10800000">
            <a:off x="2744256" y="3365135"/>
            <a:ext cx="0" cy="21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5" name="Google Shape;475;p66"/>
          <p:cNvCxnSpPr/>
          <p:nvPr/>
        </p:nvCxnSpPr>
        <p:spPr>
          <a:xfrm rot="10800000">
            <a:off x="2744256" y="2644445"/>
            <a:ext cx="0" cy="21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6" name="Google Shape;476;p66"/>
          <p:cNvCxnSpPr/>
          <p:nvPr/>
        </p:nvCxnSpPr>
        <p:spPr>
          <a:xfrm rot="10800000">
            <a:off x="3447404" y="3365135"/>
            <a:ext cx="0" cy="21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7" name="Google Shape;477;p66"/>
          <p:cNvCxnSpPr/>
          <p:nvPr/>
        </p:nvCxnSpPr>
        <p:spPr>
          <a:xfrm rot="10800000">
            <a:off x="3447404" y="2644445"/>
            <a:ext cx="0" cy="21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8" name="Google Shape;478;p66"/>
          <p:cNvSpPr txBox="1"/>
          <p:nvPr/>
        </p:nvSpPr>
        <p:spPr>
          <a:xfrm>
            <a:off x="4180425" y="1377885"/>
            <a:ext cx="534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‘das’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66"/>
          <p:cNvSpPr/>
          <p:nvPr/>
        </p:nvSpPr>
        <p:spPr>
          <a:xfrm>
            <a:off x="4142326" y="2854445"/>
            <a:ext cx="560400" cy="510900"/>
          </a:xfrm>
          <a:prstGeom prst="roundRect">
            <a:avLst>
              <a:gd fmla="val 16667" name="adj"/>
            </a:avLst>
          </a:prstGeom>
          <a:solidFill>
            <a:srgbClr val="CB8D0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66"/>
          <p:cNvSpPr/>
          <p:nvPr/>
        </p:nvSpPr>
        <p:spPr>
          <a:xfrm>
            <a:off x="4142326" y="3575135"/>
            <a:ext cx="560400" cy="201300"/>
          </a:xfrm>
          <a:prstGeom prst="roundRect">
            <a:avLst>
              <a:gd fmla="val 16667" name="adj"/>
            </a:avLst>
          </a:prstGeom>
          <a:solidFill>
            <a:srgbClr val="FED17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66"/>
          <p:cNvSpPr/>
          <p:nvPr/>
        </p:nvSpPr>
        <p:spPr>
          <a:xfrm>
            <a:off x="4142326" y="2029172"/>
            <a:ext cx="560400" cy="276900"/>
          </a:xfrm>
          <a:prstGeom prst="roundRect">
            <a:avLst>
              <a:gd fmla="val 16667" name="adj"/>
            </a:avLst>
          </a:prstGeom>
          <a:solidFill>
            <a:srgbClr val="7EAE7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6"/>
          <p:cNvSpPr txBox="1"/>
          <p:nvPr/>
        </p:nvSpPr>
        <p:spPr>
          <a:xfrm>
            <a:off x="-7626" y="4512650"/>
            <a:ext cx="4878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Original idea (implemented slightly differently): </a:t>
            </a:r>
            <a:br>
              <a:rPr lang="en" sz="90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“Neural Machine Translation by Jointly Learning to Align and Translate,”</a:t>
            </a:r>
            <a:br>
              <a:rPr lang="en" sz="90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Bahdanau et al., 2014, </a:t>
            </a:r>
            <a:r>
              <a:rPr lang="en" sz="900" u="sng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https://arxiv.org/pdf/1409.0473.pdf</a:t>
            </a:r>
            <a:endParaRPr sz="900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6"/>
          <p:cNvSpPr txBox="1"/>
          <p:nvPr/>
        </p:nvSpPr>
        <p:spPr>
          <a:xfrm>
            <a:off x="6824625" y="1085850"/>
            <a:ext cx="2248800" cy="394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Questions:</a:t>
            </a:r>
            <a:br>
              <a:rPr b="1"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is </a:t>
            </a:r>
            <a:r>
              <a:rPr lang="en" sz="1200"/>
              <a:t>the</a:t>
            </a:r>
            <a:r>
              <a:rPr lang="en" sz="1200"/>
              <a:t> </a:t>
            </a:r>
            <a:r>
              <a:rPr lang="en" sz="1200"/>
              <a:t>conditional probability that we model? (‘Predict x given y’... what are x and y?)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is the context communicated to generate ‘das’ as the first word? Do we need both?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would the </a:t>
            </a:r>
            <a:r>
              <a:rPr lang="en" sz="1200"/>
              <a:t>training</a:t>
            </a:r>
            <a:r>
              <a:rPr lang="en" sz="1200"/>
              <a:t> examples look like to train a translation model, i.e. what are the model inputs &amp; outputs?</a:t>
            </a:r>
            <a:endParaRPr sz="1200"/>
          </a:p>
        </p:txBody>
      </p:sp>
      <p:cxnSp>
        <p:nvCxnSpPr>
          <p:cNvPr id="483" name="Google Shape;483;p66"/>
          <p:cNvCxnSpPr/>
          <p:nvPr/>
        </p:nvCxnSpPr>
        <p:spPr>
          <a:xfrm>
            <a:off x="4715067" y="3109895"/>
            <a:ext cx="41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4" name="Google Shape;484;p66"/>
          <p:cNvCxnSpPr/>
          <p:nvPr/>
        </p:nvCxnSpPr>
        <p:spPr>
          <a:xfrm rot="10800000">
            <a:off x="5411161" y="3365135"/>
            <a:ext cx="0" cy="21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5" name="Google Shape;485;p66"/>
          <p:cNvCxnSpPr/>
          <p:nvPr/>
        </p:nvCxnSpPr>
        <p:spPr>
          <a:xfrm rot="10800000">
            <a:off x="5411161" y="2306045"/>
            <a:ext cx="0" cy="54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6" name="Google Shape;486;p66"/>
          <p:cNvSpPr/>
          <p:nvPr/>
        </p:nvSpPr>
        <p:spPr>
          <a:xfrm>
            <a:off x="5132926" y="2854445"/>
            <a:ext cx="560400" cy="510900"/>
          </a:xfrm>
          <a:prstGeom prst="roundRect">
            <a:avLst>
              <a:gd fmla="val 16667" name="adj"/>
            </a:avLst>
          </a:prstGeom>
          <a:solidFill>
            <a:srgbClr val="CB8D0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66"/>
          <p:cNvSpPr/>
          <p:nvPr/>
        </p:nvSpPr>
        <p:spPr>
          <a:xfrm>
            <a:off x="5132926" y="3575135"/>
            <a:ext cx="560400" cy="201300"/>
          </a:xfrm>
          <a:prstGeom prst="roundRect">
            <a:avLst>
              <a:gd fmla="val 16667" name="adj"/>
            </a:avLst>
          </a:prstGeom>
          <a:solidFill>
            <a:srgbClr val="FED17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8" name="Google Shape;488;p66"/>
          <p:cNvCxnSpPr/>
          <p:nvPr/>
        </p:nvCxnSpPr>
        <p:spPr>
          <a:xfrm>
            <a:off x="5705667" y="3109895"/>
            <a:ext cx="41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9" name="Google Shape;489;p66"/>
          <p:cNvCxnSpPr/>
          <p:nvPr/>
        </p:nvCxnSpPr>
        <p:spPr>
          <a:xfrm rot="10800000">
            <a:off x="6401761" y="3365135"/>
            <a:ext cx="0" cy="21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0" name="Google Shape;490;p66"/>
          <p:cNvCxnSpPr/>
          <p:nvPr/>
        </p:nvCxnSpPr>
        <p:spPr>
          <a:xfrm rot="10800000">
            <a:off x="6401761" y="2306045"/>
            <a:ext cx="0" cy="54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1" name="Google Shape;491;p66"/>
          <p:cNvSpPr/>
          <p:nvPr/>
        </p:nvSpPr>
        <p:spPr>
          <a:xfrm>
            <a:off x="6123526" y="2854445"/>
            <a:ext cx="560400" cy="510900"/>
          </a:xfrm>
          <a:prstGeom prst="roundRect">
            <a:avLst>
              <a:gd fmla="val 16667" name="adj"/>
            </a:avLst>
          </a:prstGeom>
          <a:solidFill>
            <a:srgbClr val="CB8D0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6"/>
          <p:cNvSpPr/>
          <p:nvPr/>
        </p:nvSpPr>
        <p:spPr>
          <a:xfrm>
            <a:off x="6123526" y="3575135"/>
            <a:ext cx="560400" cy="201300"/>
          </a:xfrm>
          <a:prstGeom prst="roundRect">
            <a:avLst>
              <a:gd fmla="val 16667" name="adj"/>
            </a:avLst>
          </a:prstGeom>
          <a:solidFill>
            <a:srgbClr val="FED17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6"/>
          <p:cNvSpPr txBox="1"/>
          <p:nvPr/>
        </p:nvSpPr>
        <p:spPr>
          <a:xfrm>
            <a:off x="5094825" y="3968685"/>
            <a:ext cx="534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‘das’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is All You Need  </a:t>
            </a:r>
            <a:r>
              <a:rPr lang="en" sz="3000"/>
              <a:t>(</a:t>
            </a:r>
            <a:r>
              <a:rPr lang="en" sz="3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Vaswani et al. 2017</a:t>
            </a:r>
            <a:r>
              <a:rPr lang="en" sz="3000"/>
              <a:t>)</a:t>
            </a:r>
            <a:endParaRPr sz="3000"/>
          </a:p>
        </p:txBody>
      </p:sp>
      <p:sp>
        <p:nvSpPr>
          <p:cNvPr id="499" name="Google Shape;499;p6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replaced the entire RNN with self-attention?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Repeated self-attention layers for encoder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Decoder uses masked self-attention for sequential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Sinusoidal timing signal to distinguish position</a:t>
            </a:r>
            <a:endParaRPr/>
          </a:p>
        </p:txBody>
      </p:sp>
      <p:pic>
        <p:nvPicPr>
          <p:cNvPr id="500" name="Google Shape;50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300" y="2835500"/>
            <a:ext cx="8293399" cy="18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7"/>
          <p:cNvSpPr txBox="1"/>
          <p:nvPr/>
        </p:nvSpPr>
        <p:spPr>
          <a:xfrm>
            <a:off x="311700" y="4657225"/>
            <a:ext cx="70221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Graphic from Lukasz Kaiser: </a:t>
            </a:r>
            <a:r>
              <a:rPr i="1" lang="en" sz="1200" u="sng">
                <a:solidFill>
                  <a:schemeClr val="hlink"/>
                </a:solidFill>
                <a:hlinkClick r:id="rId5"/>
              </a:rPr>
              <a:t>https://nlp.stanford.edu/seminar/details/lkaiser.pdf</a:t>
            </a:r>
            <a:r>
              <a:rPr i="1" lang="en" sz="1200"/>
              <a:t> </a:t>
            </a:r>
            <a:endParaRPr i="1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This Week</a:t>
            </a:r>
            <a:endParaRPr/>
          </a:p>
        </p:txBody>
      </p:sp>
      <p:sp>
        <p:nvSpPr>
          <p:cNvPr id="208" name="Google Shape;208;p5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Goals</a:t>
            </a:r>
            <a:endParaRPr b="1"/>
          </a:p>
          <a:p>
            <a:pPr indent="-266700" lvl="0" marL="2667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Understand large scale auto-regressive language models</a:t>
            </a:r>
            <a:r>
              <a:rPr lang="en"/>
              <a:t> </a:t>
            </a:r>
            <a:endParaRPr/>
          </a:p>
          <a:p>
            <a:pPr indent="-266700" lvl="0" marL="2667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Understand the sequence to sequence architecture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66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2300"/>
              <a:t>Text Generation using Transformers</a:t>
            </a:r>
            <a:endParaRPr sz="2300"/>
          </a:p>
        </p:txBody>
      </p:sp>
      <p:sp>
        <p:nvSpPr>
          <p:cNvPr id="507" name="Google Shape;507;p68"/>
          <p:cNvSpPr txBox="1"/>
          <p:nvPr/>
        </p:nvSpPr>
        <p:spPr>
          <a:xfrm>
            <a:off x="5738300" y="1505750"/>
            <a:ext cx="3030900" cy="172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Questions:</a:t>
            </a:r>
            <a:br>
              <a:rPr b="1"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is the context now communicated to generate the output tokens?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Why are there two </a:t>
            </a:r>
            <a:r>
              <a:rPr lang="en" sz="1200"/>
              <a:t>attention</a:t>
            </a:r>
            <a:r>
              <a:rPr lang="en" sz="1200"/>
              <a:t> calculations in the Decoder?</a:t>
            </a:r>
            <a:endParaRPr sz="1200"/>
          </a:p>
        </p:txBody>
      </p:sp>
      <p:pic>
        <p:nvPicPr>
          <p:cNvPr id="508" name="Google Shape;50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5" y="1672500"/>
            <a:ext cx="4981023" cy="25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9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The Transformer Architecture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69"/>
          <p:cNvSpPr txBox="1"/>
          <p:nvPr/>
        </p:nvSpPr>
        <p:spPr>
          <a:xfrm>
            <a:off x="5472275" y="4779600"/>
            <a:ext cx="3625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Source:http://jalammar.github.io/illustrated-transformer/</a:t>
            </a:r>
            <a:endParaRPr sz="1000">
              <a:solidFill>
                <a:srgbClr val="0000FF"/>
              </a:solidFill>
            </a:endParaRPr>
          </a:p>
        </p:txBody>
      </p:sp>
      <p:pic>
        <p:nvPicPr>
          <p:cNvPr id="515" name="Google Shape;51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9578" y="749401"/>
            <a:ext cx="6184844" cy="38777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0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The Transformer Architecture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1" name="Google Shape;5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3" y="1206601"/>
            <a:ext cx="8372475" cy="2657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2" name="Google Shape;522;p70"/>
          <p:cNvSpPr txBox="1"/>
          <p:nvPr/>
        </p:nvSpPr>
        <p:spPr>
          <a:xfrm>
            <a:off x="5472275" y="4779600"/>
            <a:ext cx="3625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Source:http://jalammar.github.io/illustrated-transformer/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1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The Transformer Architecture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71"/>
          <p:cNvSpPr txBox="1"/>
          <p:nvPr/>
        </p:nvSpPr>
        <p:spPr>
          <a:xfrm>
            <a:off x="5662400" y="4779600"/>
            <a:ext cx="3130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 jalammer.github.io/illustrated-bert</a:t>
            </a:r>
            <a:endParaRPr sz="1000">
              <a:solidFill>
                <a:srgbClr val="0000FF"/>
              </a:solidFill>
            </a:endParaRPr>
          </a:p>
        </p:txBody>
      </p:sp>
      <p:pic>
        <p:nvPicPr>
          <p:cNvPr id="529" name="Google Shape;529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9575" y="674950"/>
            <a:ext cx="6184849" cy="4011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2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Attention with Decoders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5" name="Google Shape;535;p72"/>
          <p:cNvSpPr txBox="1"/>
          <p:nvPr/>
        </p:nvSpPr>
        <p:spPr>
          <a:xfrm>
            <a:off x="5662400" y="4779600"/>
            <a:ext cx="3130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 jalammer.github.io/illustrated-bert</a:t>
            </a:r>
            <a:endParaRPr sz="1000">
              <a:solidFill>
                <a:srgbClr val="0000FF"/>
              </a:solidFill>
            </a:endParaRPr>
          </a:p>
        </p:txBody>
      </p:sp>
      <p:pic>
        <p:nvPicPr>
          <p:cNvPr id="536" name="Google Shape;53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634" y="673201"/>
            <a:ext cx="6824732" cy="38777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3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Models: T5</a:t>
            </a:r>
            <a:endParaRPr/>
          </a:p>
        </p:txBody>
      </p:sp>
      <p:sp>
        <p:nvSpPr>
          <p:cNvPr id="542" name="Google Shape;542;p73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Text Generation Models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2300"/>
              <a:t>T5</a:t>
            </a:r>
            <a:endParaRPr sz="2300"/>
          </a:p>
        </p:txBody>
      </p:sp>
      <p:sp>
        <p:nvSpPr>
          <p:cNvPr id="548" name="Google Shape;548;p74"/>
          <p:cNvSpPr txBox="1"/>
          <p:nvPr/>
        </p:nvSpPr>
        <p:spPr>
          <a:xfrm>
            <a:off x="5738300" y="1734350"/>
            <a:ext cx="3030900" cy="190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Questions:</a:t>
            </a:r>
            <a:br>
              <a:rPr b="1"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is the pre-training done? What is the logic?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Why multiple tasks?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How do we operationalize a task? (Example: “This was fun!” → 1)</a:t>
            </a:r>
            <a:endParaRPr sz="1200"/>
          </a:p>
        </p:txBody>
      </p:sp>
      <p:pic>
        <p:nvPicPr>
          <p:cNvPr id="549" name="Google Shape;54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00" y="1763625"/>
            <a:ext cx="5166198" cy="23737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Peeks</a:t>
            </a:r>
            <a:endParaRPr/>
          </a:p>
        </p:txBody>
      </p:sp>
      <p:sp>
        <p:nvSpPr>
          <p:cNvPr id="555" name="Google Shape;555;p75"/>
          <p:cNvSpPr txBox="1"/>
          <p:nvPr>
            <p:ph idx="1" type="body"/>
          </p:nvPr>
        </p:nvSpPr>
        <p:spPr>
          <a:xfrm>
            <a:off x="457200" y="2420525"/>
            <a:ext cx="8229600" cy="22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Exploring the Limits of Transfer Learning with a Unified Text-to-Text Transformer</a:t>
            </a:r>
            <a:endParaRPr/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Raffel et al. 2019</a:t>
            </a:r>
            <a:endParaRPr/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6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Models: GPT-3</a:t>
            </a:r>
            <a:endParaRPr/>
          </a:p>
        </p:txBody>
      </p:sp>
      <p:sp>
        <p:nvSpPr>
          <p:cNvPr id="561" name="Google Shape;561;p76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Text Generation Models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2300"/>
              <a:t>GPT-3</a:t>
            </a:r>
            <a:endParaRPr sz="2300"/>
          </a:p>
        </p:txBody>
      </p:sp>
      <p:sp>
        <p:nvSpPr>
          <p:cNvPr id="567" name="Google Shape;567;p77"/>
          <p:cNvSpPr txBox="1"/>
          <p:nvPr/>
        </p:nvSpPr>
        <p:spPr>
          <a:xfrm>
            <a:off x="1770475" y="3848875"/>
            <a:ext cx="5865000" cy="954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is the fundamental difference between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GPT3</a:t>
            </a:r>
            <a:r>
              <a:rPr lang="en" sz="1200"/>
              <a:t> and models like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T5</a:t>
            </a:r>
            <a:r>
              <a:rPr lang="en" sz="1200"/>
              <a:t>?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Advantages? Disadvantages?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did quality scale with model size?</a:t>
            </a:r>
            <a:endParaRPr sz="1200"/>
          </a:p>
        </p:txBody>
      </p:sp>
      <p:pic>
        <p:nvPicPr>
          <p:cNvPr id="568" name="Google Shape;568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200" y="1100222"/>
            <a:ext cx="7584276" cy="2536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Peeking Ahead</a:t>
            </a:r>
            <a:endParaRPr/>
          </a:p>
        </p:txBody>
      </p:sp>
      <p:sp>
        <p:nvSpPr>
          <p:cNvPr id="214" name="Google Shape;214;p5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8761D"/>
                </a:solidFill>
              </a:rPr>
              <a:t>Week 1: Introduction</a:t>
            </a:r>
            <a:endParaRPr sz="1600">
              <a:solidFill>
                <a:srgbClr val="38761D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8761D"/>
                </a:solidFill>
              </a:rPr>
              <a:t>Week 2: Text Classification</a:t>
            </a:r>
            <a:endParaRPr sz="1600">
              <a:solidFill>
                <a:srgbClr val="38761D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8761D"/>
                </a:solidFill>
              </a:rPr>
              <a:t>Week 3: Language and Context</a:t>
            </a:r>
            <a:endParaRPr sz="1600">
              <a:solidFill>
                <a:srgbClr val="38761D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8761D"/>
                </a:solidFill>
              </a:rPr>
              <a:t>Week 4: Pretrained Transformers</a:t>
            </a:r>
            <a:endParaRPr sz="1600">
              <a:solidFill>
                <a:srgbClr val="38761D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FF9900"/>
                </a:solidFill>
              </a:rPr>
              <a:t>Week 5: Text Generation Models</a:t>
            </a:r>
            <a:endParaRPr sz="1600">
              <a:solidFill>
                <a:srgbClr val="FF99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6: Machine Translation  ●</a:t>
            </a:r>
            <a:r>
              <a:rPr b="1" lang="en" sz="1600">
                <a:solidFill>
                  <a:srgbClr val="9900FF"/>
                </a:solidFill>
              </a:rPr>
              <a:t>PROJECT PROPOSAL DUE Feb 18</a:t>
            </a:r>
            <a:endParaRPr b="1" sz="1600">
              <a:solidFill>
                <a:srgbClr val="9900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7: Question Answering &amp; Summarization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8: Linguistic Representation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9: Entities and Linking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10: Embedding-based Retrieval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11: Multimodality in NLP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12: ML Fairness and Privacy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13: NLP in the Real World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Peeks</a:t>
            </a:r>
            <a:endParaRPr/>
          </a:p>
        </p:txBody>
      </p:sp>
      <p:sp>
        <p:nvSpPr>
          <p:cNvPr id="574" name="Google Shape;574;p78"/>
          <p:cNvSpPr txBox="1"/>
          <p:nvPr>
            <p:ph idx="1" type="body"/>
          </p:nvPr>
        </p:nvSpPr>
        <p:spPr>
          <a:xfrm>
            <a:off x="457200" y="2420525"/>
            <a:ext cx="8229600" cy="22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Language Models are Few-Shot Learners</a:t>
            </a:r>
            <a:endParaRPr/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Brown et al. 2020</a:t>
            </a:r>
            <a:endParaRPr/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9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Notebook Walkthrough</a:t>
            </a:r>
            <a:endParaRPr/>
          </a:p>
        </p:txBody>
      </p:sp>
      <p:sp>
        <p:nvSpPr>
          <p:cNvPr id="580" name="Google Shape;580;p7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Text Generation Models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0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Models: InstructGPT/ChatGPT</a:t>
            </a:r>
            <a:endParaRPr/>
          </a:p>
        </p:txBody>
      </p:sp>
      <p:sp>
        <p:nvSpPr>
          <p:cNvPr id="586" name="Google Shape;586;p8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Text Generation Models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 based on InstructGPT</a:t>
            </a:r>
            <a:endParaRPr/>
          </a:p>
        </p:txBody>
      </p:sp>
      <p:sp>
        <p:nvSpPr>
          <p:cNvPr id="592" name="Google Shape;592;p8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InstructGPT is built on versions of GPT3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Optimized to produce output “preferred” by human judges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Reinforcement Learning used to teach model to generate that output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1.3 billion parameter version of InstructGPT outperforms a 175 billion parameter version of GPT3 </a:t>
            </a:r>
            <a:endParaRPr sz="2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81"/>
          <p:cNvSpPr txBox="1"/>
          <p:nvPr/>
        </p:nvSpPr>
        <p:spPr>
          <a:xfrm>
            <a:off x="457200" y="4490350"/>
            <a:ext cx="609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2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000">
                <a:solidFill>
                  <a:srgbClr val="6C6C6C"/>
                </a:solidFill>
              </a:rPr>
              <a:t>Source: Ouyang et al., </a:t>
            </a:r>
            <a:r>
              <a:rPr i="1" lang="en" sz="1000">
                <a:solidFill>
                  <a:srgbClr val="6C6C6C"/>
                </a:solidFill>
              </a:rPr>
              <a:t>Training Language Models to Follow Instructions with Human Feedback,</a:t>
            </a:r>
            <a:r>
              <a:rPr lang="en" sz="1000">
                <a:solidFill>
                  <a:srgbClr val="6C6C6C"/>
                </a:solidFill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https://arxiv.org/pdf/2203.02155.pdf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599" name="Google Shape;599;p8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A program (agent) makes observations of its environment and takes actions based on a policy.  Reinforcement learning rewards the agent/policy for taking “good” actions.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In InstructGPT:</a:t>
            </a:r>
            <a:endParaRPr/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The </a:t>
            </a:r>
            <a:r>
              <a:rPr b="1" lang="en" sz="2000"/>
              <a:t>policy</a:t>
            </a:r>
            <a:r>
              <a:rPr lang="en" sz="2000"/>
              <a:t> is the language model that takes input and predicts a probability distribution of next word.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Based on </a:t>
            </a:r>
            <a:r>
              <a:rPr b="1" lang="en" sz="2000"/>
              <a:t>observing</a:t>
            </a:r>
            <a:r>
              <a:rPr lang="en" sz="2000"/>
              <a:t> inputs, the policy provides a probability distribution over actions (next token). 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•"/>
            </a:pPr>
            <a:r>
              <a:rPr lang="en" sz="2000"/>
              <a:t>The </a:t>
            </a:r>
            <a:r>
              <a:rPr b="1" lang="en" sz="2000"/>
              <a:t>reward</a:t>
            </a:r>
            <a:r>
              <a:rPr lang="en" sz="2000"/>
              <a:t> model assigns a score to the output which is used to update the policy.</a:t>
            </a:r>
            <a:endParaRPr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GPT3 Output = ChatGPT</a:t>
            </a:r>
            <a:endParaRPr/>
          </a:p>
        </p:txBody>
      </p:sp>
      <p:sp>
        <p:nvSpPr>
          <p:cNvPr id="605" name="Google Shape;605;p83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InstructGPT is trained to produce “better” output through three step process: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200"/>
              <a:t>Step 1:</a:t>
            </a:r>
            <a:endParaRPr sz="2200"/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Get humans to write the ideal output for a given set of prompts.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•"/>
            </a:pPr>
            <a:r>
              <a:rPr lang="en" sz="2000"/>
              <a:t>Fine-tune GPT3 model on those human prompt/response pairs </a:t>
            </a:r>
            <a:endParaRPr sz="2000"/>
          </a:p>
        </p:txBody>
      </p:sp>
      <p:pic>
        <p:nvPicPr>
          <p:cNvPr id="606" name="Google Shape;60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6075" y="1028850"/>
            <a:ext cx="2303125" cy="39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83"/>
          <p:cNvSpPr txBox="1"/>
          <p:nvPr/>
        </p:nvSpPr>
        <p:spPr>
          <a:xfrm>
            <a:off x="419875" y="4688625"/>
            <a:ext cx="609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2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000">
                <a:solidFill>
                  <a:srgbClr val="6C6C6C"/>
                </a:solidFill>
              </a:rPr>
              <a:t>Source: Ouyang et al., </a:t>
            </a:r>
            <a:r>
              <a:rPr i="1" lang="en" sz="1000">
                <a:solidFill>
                  <a:srgbClr val="6C6C6C"/>
                </a:solidFill>
              </a:rPr>
              <a:t>Training Language Models to Follow Instructions with Human Feedback,</a:t>
            </a:r>
            <a:r>
              <a:rPr lang="en" sz="1000">
                <a:solidFill>
                  <a:srgbClr val="6C6C6C"/>
                </a:solidFill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https://arxiv.org/pdf/2203.02155.pdf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GPT3 Output = ChatGPT</a:t>
            </a:r>
            <a:endParaRPr/>
          </a:p>
        </p:txBody>
      </p:sp>
      <p:sp>
        <p:nvSpPr>
          <p:cNvPr id="613" name="Google Shape;613;p84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Step 2:</a:t>
            </a:r>
            <a:endParaRPr/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Have humans rank outputs from fine-tuned model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Use this labeled/ranked data to train a reward model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 reward model assigns a scalar score to each input text. The score mimics human preference.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100" y="1028850"/>
            <a:ext cx="2279775" cy="3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84"/>
          <p:cNvSpPr txBox="1"/>
          <p:nvPr/>
        </p:nvSpPr>
        <p:spPr>
          <a:xfrm>
            <a:off x="419875" y="4688625"/>
            <a:ext cx="609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2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C6C6C"/>
                </a:solidFill>
              </a:rPr>
              <a:t>Source: Ouyang et al., </a:t>
            </a:r>
            <a:r>
              <a:rPr i="1" lang="en" sz="1000">
                <a:solidFill>
                  <a:srgbClr val="6C6C6C"/>
                </a:solidFill>
              </a:rPr>
              <a:t>Training Language Models to Follow Instructions with Human Feedback,</a:t>
            </a:r>
            <a:r>
              <a:rPr lang="en" sz="1000">
                <a:solidFill>
                  <a:srgbClr val="6C6C6C"/>
                </a:solidFill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https://arxiv.org/pdf/2203.02155.pdf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GPT3 Output = ChatGPT</a:t>
            </a:r>
            <a:endParaRPr/>
          </a:p>
        </p:txBody>
      </p:sp>
      <p:sp>
        <p:nvSpPr>
          <p:cNvPr id="621" name="Google Shape;621;p85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Step 3:</a:t>
            </a:r>
            <a:endParaRPr/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Generate multiple outputs from new prompt.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Use reward model to score new outputs.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Policy is changed based on rewards.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Repeat continuously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2" name="Google Shape;62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825" y="1028850"/>
            <a:ext cx="2291450" cy="3993451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85"/>
          <p:cNvSpPr txBox="1"/>
          <p:nvPr/>
        </p:nvSpPr>
        <p:spPr>
          <a:xfrm>
            <a:off x="69975" y="4537000"/>
            <a:ext cx="609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2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C6C6C"/>
                </a:solidFill>
              </a:rPr>
              <a:t>Source: Ouyang et al., </a:t>
            </a:r>
            <a:r>
              <a:rPr i="1" lang="en" sz="1000">
                <a:solidFill>
                  <a:srgbClr val="6C6C6C"/>
                </a:solidFill>
              </a:rPr>
              <a:t>Training Language Models to Follow Instructions with Human Feedback,</a:t>
            </a:r>
            <a:r>
              <a:rPr lang="en" sz="1000">
                <a:solidFill>
                  <a:srgbClr val="6C6C6C"/>
                </a:solidFill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https://arxiv.org/pdf/2203.02155.pdf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InstructGPT outperforms GPT3</a:t>
            </a:r>
            <a:endParaRPr/>
          </a:p>
        </p:txBody>
      </p:sp>
      <p:sp>
        <p:nvSpPr>
          <p:cNvPr id="629" name="Google Shape;629;p86"/>
          <p:cNvSpPr txBox="1"/>
          <p:nvPr>
            <p:ph idx="1" type="body"/>
          </p:nvPr>
        </p:nvSpPr>
        <p:spPr>
          <a:xfrm>
            <a:off x="457200" y="3890976"/>
            <a:ext cx="8229600" cy="703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200"/>
              <a:t>InstructGPT (yellow/brown) outperforms GPT3 (blue) on multiple dimensions</a:t>
            </a:r>
            <a:endParaRPr sz="2200"/>
          </a:p>
        </p:txBody>
      </p:sp>
      <p:pic>
        <p:nvPicPr>
          <p:cNvPr id="630" name="Google Shape;63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" y="1252538"/>
            <a:ext cx="782955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86"/>
          <p:cNvSpPr txBox="1"/>
          <p:nvPr/>
        </p:nvSpPr>
        <p:spPr>
          <a:xfrm>
            <a:off x="69975" y="4537000"/>
            <a:ext cx="609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2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C6C6C"/>
                </a:solidFill>
              </a:rPr>
              <a:t>Source: Ouyang et al., </a:t>
            </a:r>
            <a:r>
              <a:rPr i="1" lang="en" sz="1000">
                <a:solidFill>
                  <a:srgbClr val="6C6C6C"/>
                </a:solidFill>
              </a:rPr>
              <a:t>Training Language Models to Follow Instructions with Human Feedback,</a:t>
            </a:r>
            <a:r>
              <a:rPr lang="en" sz="1000">
                <a:solidFill>
                  <a:srgbClr val="6C6C6C"/>
                </a:solidFill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https://arxiv.org/pdf/2203.02155.pdf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7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Notebook Walkthrough</a:t>
            </a:r>
            <a:endParaRPr/>
          </a:p>
        </p:txBody>
      </p:sp>
      <p:sp>
        <p:nvSpPr>
          <p:cNvPr id="637" name="Google Shape;637;p8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Text Generation Models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220" name="Google Shape;220;p5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b="1" lang="en" sz="1800"/>
              <a:t>Assignment 2</a:t>
            </a:r>
            <a:r>
              <a:rPr lang="en" sz="1800"/>
              <a:t> (Classification) - released this past Friday 01/26</a:t>
            </a:r>
            <a:endParaRPr sz="18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" sz="1400"/>
              <a:t>Due Sunday, 02/11 (Tuesday 02/13 if you use late days)</a:t>
            </a:r>
            <a:endParaRPr sz="14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en" sz="1600"/>
              <a:t>Please come to an office hour if you are having difficulty with it  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b="1" lang="en" sz="1800"/>
              <a:t>Assignment 3</a:t>
            </a:r>
            <a:r>
              <a:rPr lang="en" sz="1800"/>
              <a:t> (QA) to be released Friday 02/16.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b="1" lang="en" sz="1800"/>
              <a:t>Project Proposals </a:t>
            </a:r>
            <a:r>
              <a:rPr b="1" lang="en" sz="1800">
                <a:solidFill>
                  <a:srgbClr val="9900FF"/>
                </a:solidFill>
              </a:rPr>
              <a:t>- Due 02/18!</a:t>
            </a:r>
            <a:endParaRPr b="1" sz="1800">
              <a:solidFill>
                <a:srgbClr val="9900F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en" sz="1400">
                <a:solidFill>
                  <a:srgbClr val="9900FF"/>
                </a:solidFill>
              </a:rPr>
              <a:t>Questions?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b="1" lang="en" sz="1800"/>
              <a:t>Concerns?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8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Peeks/Recent Advances/Challenges</a:t>
            </a:r>
            <a:endParaRPr/>
          </a:p>
        </p:txBody>
      </p:sp>
      <p:sp>
        <p:nvSpPr>
          <p:cNvPr id="643" name="Google Shape;643;p8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Text Generation Models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Papers</a:t>
            </a:r>
            <a:endParaRPr/>
          </a:p>
        </p:txBody>
      </p:sp>
      <p:sp>
        <p:nvSpPr>
          <p:cNvPr id="649" name="Google Shape;649;p8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Challenges and Applications of Large Language Models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0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Extras</a:t>
            </a:r>
            <a:endParaRPr/>
          </a:p>
        </p:txBody>
      </p:sp>
      <p:sp>
        <p:nvSpPr>
          <p:cNvPr id="655" name="Google Shape;655;p9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Text Generation Models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1"/>
          <p:cNvSpPr txBox="1"/>
          <p:nvPr>
            <p:ph type="title"/>
          </p:nvPr>
        </p:nvSpPr>
        <p:spPr>
          <a:xfrm>
            <a:off x="722325" y="908425"/>
            <a:ext cx="7907700" cy="35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only used attention?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The first slide illustrates the concept of the attention layer as used between the RNN based encoder and decoder.  The second slide introduces the basic </a:t>
            </a:r>
            <a:r>
              <a:rPr i="1" lang="en" sz="1800"/>
              <a:t>concept</a:t>
            </a:r>
            <a:r>
              <a:rPr i="1" lang="en" sz="1800"/>
              <a:t> behind “Attention Is All You Need”. It was an encoder-decoder model used for machine translation that introduced the transformer architecture.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Idea: Looking Back!</a:t>
            </a:r>
            <a:endParaRPr/>
          </a:p>
        </p:txBody>
      </p:sp>
      <p:sp>
        <p:nvSpPr>
          <p:cNvPr id="666" name="Google Shape;666;p92"/>
          <p:cNvSpPr/>
          <p:nvPr/>
        </p:nvSpPr>
        <p:spPr>
          <a:xfrm>
            <a:off x="1120325" y="2286525"/>
            <a:ext cx="616500" cy="56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92"/>
          <p:cNvSpPr/>
          <p:nvPr/>
        </p:nvSpPr>
        <p:spPr>
          <a:xfrm>
            <a:off x="1999625" y="2286525"/>
            <a:ext cx="616500" cy="56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92"/>
          <p:cNvSpPr/>
          <p:nvPr/>
        </p:nvSpPr>
        <p:spPr>
          <a:xfrm>
            <a:off x="2878925" y="2286525"/>
            <a:ext cx="616500" cy="56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92"/>
          <p:cNvSpPr/>
          <p:nvPr/>
        </p:nvSpPr>
        <p:spPr>
          <a:xfrm>
            <a:off x="1120325" y="3215825"/>
            <a:ext cx="6165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</a:t>
            </a:r>
            <a:endParaRPr/>
          </a:p>
        </p:txBody>
      </p:sp>
      <p:sp>
        <p:nvSpPr>
          <p:cNvPr id="670" name="Google Shape;670;p92"/>
          <p:cNvSpPr/>
          <p:nvPr/>
        </p:nvSpPr>
        <p:spPr>
          <a:xfrm>
            <a:off x="1868225" y="3215900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maison</a:t>
            </a:r>
            <a:endParaRPr/>
          </a:p>
        </p:txBody>
      </p:sp>
      <p:sp>
        <p:nvSpPr>
          <p:cNvPr id="671" name="Google Shape;671;p92"/>
          <p:cNvSpPr/>
          <p:nvPr/>
        </p:nvSpPr>
        <p:spPr>
          <a:xfrm>
            <a:off x="2747525" y="3215825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bleue</a:t>
            </a:r>
            <a:endParaRPr/>
          </a:p>
        </p:txBody>
      </p:sp>
      <p:cxnSp>
        <p:nvCxnSpPr>
          <p:cNvPr id="672" name="Google Shape;672;p92"/>
          <p:cNvCxnSpPr>
            <a:stCxn id="669" idx="0"/>
            <a:endCxn id="666" idx="2"/>
          </p:cNvCxnSpPr>
          <p:nvPr/>
        </p:nvCxnSpPr>
        <p:spPr>
          <a:xfrm rot="10800000">
            <a:off x="1428575" y="28477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3" name="Google Shape;673;p92"/>
          <p:cNvCxnSpPr>
            <a:stCxn id="670" idx="0"/>
            <a:endCxn id="667" idx="2"/>
          </p:cNvCxnSpPr>
          <p:nvPr/>
        </p:nvCxnSpPr>
        <p:spPr>
          <a:xfrm rot="10800000">
            <a:off x="2307875" y="2847800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4" name="Google Shape;674;p92"/>
          <p:cNvCxnSpPr>
            <a:stCxn id="671" idx="0"/>
            <a:endCxn id="668" idx="2"/>
          </p:cNvCxnSpPr>
          <p:nvPr/>
        </p:nvCxnSpPr>
        <p:spPr>
          <a:xfrm rot="10800000">
            <a:off x="3187175" y="28477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5" name="Google Shape;675;p92"/>
          <p:cNvSpPr/>
          <p:nvPr/>
        </p:nvSpPr>
        <p:spPr>
          <a:xfrm>
            <a:off x="3758225" y="2286525"/>
            <a:ext cx="616500" cy="56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92"/>
          <p:cNvSpPr/>
          <p:nvPr/>
        </p:nvSpPr>
        <p:spPr>
          <a:xfrm>
            <a:off x="3626825" y="3215825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&lt;/s&gt;</a:t>
            </a:r>
            <a:endParaRPr/>
          </a:p>
        </p:txBody>
      </p:sp>
      <p:cxnSp>
        <p:nvCxnSpPr>
          <p:cNvPr id="677" name="Google Shape;677;p92"/>
          <p:cNvCxnSpPr>
            <a:stCxn id="676" idx="0"/>
            <a:endCxn id="675" idx="2"/>
          </p:cNvCxnSpPr>
          <p:nvPr/>
        </p:nvCxnSpPr>
        <p:spPr>
          <a:xfrm rot="10800000">
            <a:off x="4066475" y="28477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8" name="Google Shape;678;p92"/>
          <p:cNvCxnSpPr>
            <a:stCxn id="666" idx="3"/>
            <a:endCxn id="667" idx="1"/>
          </p:cNvCxnSpPr>
          <p:nvPr/>
        </p:nvCxnSpPr>
        <p:spPr>
          <a:xfrm>
            <a:off x="1736825" y="2567175"/>
            <a:ext cx="26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9" name="Google Shape;679;p92"/>
          <p:cNvCxnSpPr>
            <a:stCxn id="667" idx="3"/>
            <a:endCxn id="668" idx="1"/>
          </p:cNvCxnSpPr>
          <p:nvPr/>
        </p:nvCxnSpPr>
        <p:spPr>
          <a:xfrm>
            <a:off x="2616125" y="2567175"/>
            <a:ext cx="26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0" name="Google Shape;680;p92"/>
          <p:cNvCxnSpPr>
            <a:stCxn id="668" idx="3"/>
            <a:endCxn id="675" idx="1"/>
          </p:cNvCxnSpPr>
          <p:nvPr/>
        </p:nvCxnSpPr>
        <p:spPr>
          <a:xfrm>
            <a:off x="3495425" y="2567175"/>
            <a:ext cx="26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1" name="Google Shape;681;p92"/>
          <p:cNvSpPr/>
          <p:nvPr/>
        </p:nvSpPr>
        <p:spPr>
          <a:xfrm>
            <a:off x="4637525" y="2286525"/>
            <a:ext cx="616500" cy="5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92"/>
          <p:cNvSpPr/>
          <p:nvPr/>
        </p:nvSpPr>
        <p:spPr>
          <a:xfrm>
            <a:off x="4506125" y="3215825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&lt;s&gt;</a:t>
            </a:r>
            <a:endParaRPr/>
          </a:p>
        </p:txBody>
      </p:sp>
      <p:cxnSp>
        <p:nvCxnSpPr>
          <p:cNvPr id="683" name="Google Shape;683;p92"/>
          <p:cNvCxnSpPr>
            <a:stCxn id="682" idx="0"/>
            <a:endCxn id="681" idx="2"/>
          </p:cNvCxnSpPr>
          <p:nvPr/>
        </p:nvCxnSpPr>
        <p:spPr>
          <a:xfrm rot="10800000">
            <a:off x="4945775" y="28477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4" name="Google Shape;684;p92"/>
          <p:cNvSpPr/>
          <p:nvPr/>
        </p:nvSpPr>
        <p:spPr>
          <a:xfrm>
            <a:off x="5516825" y="2286525"/>
            <a:ext cx="616500" cy="5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92"/>
          <p:cNvSpPr/>
          <p:nvPr/>
        </p:nvSpPr>
        <p:spPr>
          <a:xfrm>
            <a:off x="5385425" y="3215825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endParaRPr/>
          </a:p>
        </p:txBody>
      </p:sp>
      <p:cxnSp>
        <p:nvCxnSpPr>
          <p:cNvPr id="686" name="Google Shape;686;p92"/>
          <p:cNvCxnSpPr>
            <a:stCxn id="685" idx="0"/>
            <a:endCxn id="684" idx="2"/>
          </p:cNvCxnSpPr>
          <p:nvPr/>
        </p:nvCxnSpPr>
        <p:spPr>
          <a:xfrm rot="10800000">
            <a:off x="5825075" y="28477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7" name="Google Shape;687;p92"/>
          <p:cNvSpPr/>
          <p:nvPr/>
        </p:nvSpPr>
        <p:spPr>
          <a:xfrm>
            <a:off x="6396125" y="2286525"/>
            <a:ext cx="616500" cy="5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92"/>
          <p:cNvSpPr/>
          <p:nvPr/>
        </p:nvSpPr>
        <p:spPr>
          <a:xfrm>
            <a:off x="6264725" y="3215825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</a:t>
            </a:r>
            <a:endParaRPr/>
          </a:p>
        </p:txBody>
      </p:sp>
      <p:cxnSp>
        <p:nvCxnSpPr>
          <p:cNvPr id="689" name="Google Shape;689;p92"/>
          <p:cNvCxnSpPr>
            <a:stCxn id="688" idx="0"/>
            <a:endCxn id="687" idx="2"/>
          </p:cNvCxnSpPr>
          <p:nvPr/>
        </p:nvCxnSpPr>
        <p:spPr>
          <a:xfrm rot="10800000">
            <a:off x="6704375" y="28477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0" name="Google Shape;690;p92"/>
          <p:cNvCxnSpPr>
            <a:stCxn id="675" idx="3"/>
            <a:endCxn id="681" idx="1"/>
          </p:cNvCxnSpPr>
          <p:nvPr/>
        </p:nvCxnSpPr>
        <p:spPr>
          <a:xfrm>
            <a:off x="4374725" y="2567175"/>
            <a:ext cx="26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1" name="Google Shape;691;p92"/>
          <p:cNvCxnSpPr>
            <a:stCxn id="681" idx="3"/>
            <a:endCxn id="684" idx="1"/>
          </p:cNvCxnSpPr>
          <p:nvPr/>
        </p:nvCxnSpPr>
        <p:spPr>
          <a:xfrm>
            <a:off x="5254025" y="2567175"/>
            <a:ext cx="26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2" name="Google Shape;692;p92"/>
          <p:cNvCxnSpPr>
            <a:stCxn id="684" idx="3"/>
            <a:endCxn id="687" idx="1"/>
          </p:cNvCxnSpPr>
          <p:nvPr/>
        </p:nvCxnSpPr>
        <p:spPr>
          <a:xfrm>
            <a:off x="6133325" y="2567175"/>
            <a:ext cx="26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3" name="Google Shape;693;p92"/>
          <p:cNvSpPr/>
          <p:nvPr/>
        </p:nvSpPr>
        <p:spPr>
          <a:xfrm>
            <a:off x="4506125" y="1490125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endParaRPr/>
          </a:p>
        </p:txBody>
      </p:sp>
      <p:sp>
        <p:nvSpPr>
          <p:cNvPr id="694" name="Google Shape;694;p92"/>
          <p:cNvSpPr/>
          <p:nvPr/>
        </p:nvSpPr>
        <p:spPr>
          <a:xfrm>
            <a:off x="5385425" y="1490125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</a:t>
            </a:r>
            <a:endParaRPr/>
          </a:p>
        </p:txBody>
      </p:sp>
      <p:sp>
        <p:nvSpPr>
          <p:cNvPr id="695" name="Google Shape;695;p92"/>
          <p:cNvSpPr/>
          <p:nvPr/>
        </p:nvSpPr>
        <p:spPr>
          <a:xfrm>
            <a:off x="6264725" y="1490125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</a:t>
            </a:r>
            <a:endParaRPr/>
          </a:p>
        </p:txBody>
      </p:sp>
      <p:cxnSp>
        <p:nvCxnSpPr>
          <p:cNvPr id="696" name="Google Shape;696;p92"/>
          <p:cNvCxnSpPr>
            <a:stCxn id="681" idx="0"/>
            <a:endCxn id="693" idx="2"/>
          </p:cNvCxnSpPr>
          <p:nvPr/>
        </p:nvCxnSpPr>
        <p:spPr>
          <a:xfrm rot="10800000">
            <a:off x="4945775" y="19184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7" name="Google Shape;697;p92"/>
          <p:cNvCxnSpPr>
            <a:stCxn id="684" idx="0"/>
            <a:endCxn id="694" idx="2"/>
          </p:cNvCxnSpPr>
          <p:nvPr/>
        </p:nvCxnSpPr>
        <p:spPr>
          <a:xfrm rot="10800000">
            <a:off x="5825075" y="19184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8" name="Google Shape;698;p92"/>
          <p:cNvCxnSpPr>
            <a:stCxn id="687" idx="0"/>
            <a:endCxn id="695" idx="2"/>
          </p:cNvCxnSpPr>
          <p:nvPr/>
        </p:nvCxnSpPr>
        <p:spPr>
          <a:xfrm rot="10800000">
            <a:off x="6704375" y="19184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9" name="Google Shape;699;p92"/>
          <p:cNvSpPr/>
          <p:nvPr/>
        </p:nvSpPr>
        <p:spPr>
          <a:xfrm>
            <a:off x="7275425" y="2286525"/>
            <a:ext cx="616500" cy="56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92"/>
          <p:cNvSpPr/>
          <p:nvPr/>
        </p:nvSpPr>
        <p:spPr>
          <a:xfrm>
            <a:off x="7144025" y="3215825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</a:t>
            </a:r>
            <a:endParaRPr/>
          </a:p>
        </p:txBody>
      </p:sp>
      <p:cxnSp>
        <p:nvCxnSpPr>
          <p:cNvPr id="701" name="Google Shape;701;p92"/>
          <p:cNvCxnSpPr>
            <a:stCxn id="700" idx="0"/>
            <a:endCxn id="699" idx="2"/>
          </p:cNvCxnSpPr>
          <p:nvPr/>
        </p:nvCxnSpPr>
        <p:spPr>
          <a:xfrm rot="10800000">
            <a:off x="7583675" y="28477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2" name="Google Shape;702;p92"/>
          <p:cNvSpPr/>
          <p:nvPr/>
        </p:nvSpPr>
        <p:spPr>
          <a:xfrm>
            <a:off x="7144025" y="1490125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&lt;/s&gt;</a:t>
            </a:r>
            <a:endParaRPr/>
          </a:p>
        </p:txBody>
      </p:sp>
      <p:cxnSp>
        <p:nvCxnSpPr>
          <p:cNvPr id="703" name="Google Shape;703;p92"/>
          <p:cNvCxnSpPr>
            <a:stCxn id="699" idx="0"/>
            <a:endCxn id="702" idx="2"/>
          </p:cNvCxnSpPr>
          <p:nvPr/>
        </p:nvCxnSpPr>
        <p:spPr>
          <a:xfrm rot="10800000">
            <a:off x="7583675" y="19184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4" name="Google Shape;704;p92"/>
          <p:cNvCxnSpPr>
            <a:stCxn id="687" idx="3"/>
            <a:endCxn id="699" idx="1"/>
          </p:cNvCxnSpPr>
          <p:nvPr/>
        </p:nvCxnSpPr>
        <p:spPr>
          <a:xfrm>
            <a:off x="7012625" y="2567175"/>
            <a:ext cx="26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5" name="Google Shape;705;p92"/>
          <p:cNvCxnSpPr/>
          <p:nvPr/>
        </p:nvCxnSpPr>
        <p:spPr>
          <a:xfrm>
            <a:off x="4506425" y="1467725"/>
            <a:ext cx="0" cy="222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92"/>
          <p:cNvCxnSpPr>
            <a:stCxn id="681" idx="0"/>
            <a:endCxn id="675" idx="0"/>
          </p:cNvCxnSpPr>
          <p:nvPr/>
        </p:nvCxnSpPr>
        <p:spPr>
          <a:xfrm rot="5400000">
            <a:off x="4505825" y="1847175"/>
            <a:ext cx="600" cy="8793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92"/>
          <p:cNvCxnSpPr>
            <a:stCxn id="681" idx="0"/>
            <a:endCxn id="668" idx="0"/>
          </p:cNvCxnSpPr>
          <p:nvPr/>
        </p:nvCxnSpPr>
        <p:spPr>
          <a:xfrm rot="5400000">
            <a:off x="4066175" y="1407525"/>
            <a:ext cx="600" cy="17586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8" name="Google Shape;708;p92"/>
          <p:cNvCxnSpPr>
            <a:stCxn id="681" idx="0"/>
            <a:endCxn id="667" idx="0"/>
          </p:cNvCxnSpPr>
          <p:nvPr/>
        </p:nvCxnSpPr>
        <p:spPr>
          <a:xfrm rot="5400000">
            <a:off x="3626525" y="967875"/>
            <a:ext cx="600" cy="26379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9" name="Google Shape;709;p92"/>
          <p:cNvCxnSpPr>
            <a:stCxn id="681" idx="0"/>
            <a:endCxn id="666" idx="0"/>
          </p:cNvCxnSpPr>
          <p:nvPr/>
        </p:nvCxnSpPr>
        <p:spPr>
          <a:xfrm rot="5400000">
            <a:off x="3186875" y="528225"/>
            <a:ext cx="600" cy="35172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92"/>
          <p:cNvSpPr txBox="1"/>
          <p:nvPr/>
        </p:nvSpPr>
        <p:spPr>
          <a:xfrm>
            <a:off x="196200" y="3916625"/>
            <a:ext cx="879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More specifically: 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Using a vector d</a:t>
            </a:r>
            <a:r>
              <a:rPr b="1" baseline="-25000" i="1" lang="en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 created in the Decoder at position/time t , and the set of e</a:t>
            </a:r>
            <a:r>
              <a:rPr b="1" baseline="-25000" i="1" lang="en"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 of Encoder </a:t>
            </a:r>
            <a:r>
              <a:rPr b="1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outputs </a:t>
            </a: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to create pointers to ‘where to look in the source text’ to inform generating the next translation token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”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9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is All You Need  </a:t>
            </a:r>
            <a:r>
              <a:rPr lang="en" sz="3000"/>
              <a:t>(</a:t>
            </a:r>
            <a:r>
              <a:rPr lang="en" sz="3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Vaswani et al. 2017</a:t>
            </a:r>
            <a:r>
              <a:rPr lang="en" sz="3000"/>
              <a:t>)</a:t>
            </a:r>
            <a:endParaRPr sz="3000"/>
          </a:p>
        </p:txBody>
      </p:sp>
      <p:sp>
        <p:nvSpPr>
          <p:cNvPr id="716" name="Google Shape;716;p9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replaced the entire RNN with self-attention?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Repeated self-attention layers for encoder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Decoder uses masked self-attention for sequential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Sinusoidal timing signal to distinguish position</a:t>
            </a:r>
            <a:endParaRPr/>
          </a:p>
        </p:txBody>
      </p:sp>
      <p:pic>
        <p:nvPicPr>
          <p:cNvPr id="717" name="Google Shape;717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300" y="2835500"/>
            <a:ext cx="8293399" cy="18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93"/>
          <p:cNvSpPr txBox="1"/>
          <p:nvPr/>
        </p:nvSpPr>
        <p:spPr>
          <a:xfrm>
            <a:off x="311700" y="4657225"/>
            <a:ext cx="70221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Graphic from Lukasz Kaiser: </a:t>
            </a:r>
            <a:r>
              <a:rPr i="1" lang="en" sz="1200" u="sng">
                <a:solidFill>
                  <a:schemeClr val="hlink"/>
                </a:solidFill>
                <a:hlinkClick r:id="rId5"/>
              </a:rPr>
              <a:t>https://nlp.stanford.edu/seminar/details/lkaiser.pdf</a:t>
            </a:r>
            <a:r>
              <a:rPr i="1" lang="en" sz="1200"/>
              <a:t> </a:t>
            </a:r>
            <a:endParaRPr i="1"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4"/>
          <p:cNvSpPr txBox="1"/>
          <p:nvPr>
            <p:ph type="title"/>
          </p:nvPr>
        </p:nvSpPr>
        <p:spPr>
          <a:xfrm>
            <a:off x="722325" y="908425"/>
            <a:ext cx="7907700" cy="35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Transformer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These slides break down the full architecture of the original transformer model from the paper “Attention Is All You Need”. It was an encoder-decoder model used for machine translation.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The simplest transformers we talked about last week only use one half of the encoder-decoder setup (BERT is just an encoder, GPT is just a decoder). This week we focus on encoder-decoder models and decoder only models for text generation.</a:t>
            </a:r>
            <a:endParaRPr i="1"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5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Full Transformer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9" name="Google Shape;72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711" y="749401"/>
            <a:ext cx="7058578" cy="387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0" name="Google Shape;730;p95"/>
          <p:cNvSpPr txBox="1"/>
          <p:nvPr/>
        </p:nvSpPr>
        <p:spPr>
          <a:xfrm>
            <a:off x="5472275" y="4779600"/>
            <a:ext cx="3625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Source:http://jalammar.github.io/illustrated-transformer/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6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Full Transformer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6" name="Google Shape;736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711" y="749401"/>
            <a:ext cx="7058578" cy="387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7" name="Google Shape;737;p96"/>
          <p:cNvSpPr txBox="1"/>
          <p:nvPr/>
        </p:nvSpPr>
        <p:spPr>
          <a:xfrm>
            <a:off x="5472275" y="4779600"/>
            <a:ext cx="3625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Source:http://jalammar.github.io/illustrated-transformer/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9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MT </a:t>
            </a:r>
            <a:r>
              <a:rPr lang="en"/>
              <a:t>Attention Demo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go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226" name="Google Shape;226;p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b="1" lang="en" sz="1800"/>
              <a:t>Paper reading sessions:</a:t>
            </a:r>
            <a:r>
              <a:rPr lang="en" sz="1800"/>
              <a:t>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Solving olympiad geometry without human demonstrations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AlphaCode 2</a:t>
            </a:r>
            <a:r>
              <a:rPr lang="en" sz="1800"/>
              <a:t>  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/>
              <a:t>Peter: Tuesday 02/06 12:00 pm PST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b="1" lang="en" sz="1800"/>
              <a:t>Notebook Walkthroughs:</a:t>
            </a:r>
            <a:r>
              <a:rPr b="1" lang="en" sz="1800">
                <a:solidFill>
                  <a:srgbClr val="9900FF"/>
                </a:solidFill>
              </a:rPr>
              <a:t> </a:t>
            </a:r>
            <a:endParaRPr b="1" sz="1800">
              <a:solidFill>
                <a:srgbClr val="9900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The Math behind Back Propagation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/>
              <a:t>James: Tuesday 02/13 6:30 pm PST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b="1" lang="en" sz="1800"/>
              <a:t>Concerns?</a:t>
            </a:r>
            <a:endParaRPr b="1"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9"/>
          <p:cNvSpPr txBox="1"/>
          <p:nvPr>
            <p:ph type="title"/>
          </p:nvPr>
        </p:nvSpPr>
        <p:spPr>
          <a:xfrm>
            <a:off x="722325" y="908425"/>
            <a:ext cx="7907700" cy="35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 vs Multi-shot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These slides illustrate fine-tuning and one to few shot prompting.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0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Fine-tuning</a:t>
            </a:r>
            <a:endParaRPr/>
          </a:p>
        </p:txBody>
      </p:sp>
      <p:pic>
        <p:nvPicPr>
          <p:cNvPr id="758" name="Google Shape;75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175" y="283113"/>
            <a:ext cx="3390900" cy="48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100"/>
          <p:cNvSpPr txBox="1"/>
          <p:nvPr/>
        </p:nvSpPr>
        <p:spPr>
          <a:xfrm>
            <a:off x="515500" y="1351750"/>
            <a:ext cx="4444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loss and back propagation to modify the weights in the model to better predict based on training samples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Each fine-tuned model has its own unique set of weights</a:t>
            </a:r>
            <a:endParaRPr sz="2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0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Zero-, one- and few- shot learning</a:t>
            </a:r>
            <a:endParaRPr/>
          </a:p>
        </p:txBody>
      </p:sp>
      <p:pic>
        <p:nvPicPr>
          <p:cNvPr id="765" name="Google Shape;76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1200150"/>
            <a:ext cx="33909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66900"/>
            <a:ext cx="348615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02"/>
          <p:cNvSpPr txBox="1"/>
          <p:nvPr>
            <p:ph type="title"/>
          </p:nvPr>
        </p:nvSpPr>
        <p:spPr>
          <a:xfrm>
            <a:off x="722325" y="908425"/>
            <a:ext cx="7907700" cy="35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 Fine-Tuned LMs and Generalization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These slides discuss Instruction Fine Tuning which is shown to substantially increase the performance of language models as seen in the paper “</a:t>
            </a:r>
            <a:r>
              <a:rPr lang="en" sz="14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OPT-IML : Scaling Language Model Instruction Meta Learning through the Lens of Generalization</a:t>
            </a:r>
            <a:r>
              <a:rPr i="1" lang="en" sz="1800"/>
              <a:t>”. It uses a fine-tuned OPT model that is trained to produce outputs that follow instructions on a wide variety of tasks without reinforcement learning. Instruction Fine-Tuning is also responsible for performance improvements in </a:t>
            </a:r>
            <a:r>
              <a:rPr i="1" lang="en" sz="18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FLAN-T5 and FLAN-PaLM</a:t>
            </a:r>
            <a:r>
              <a:rPr i="1" lang="en" sz="1800"/>
              <a:t>.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0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Generalization</a:t>
            </a:r>
            <a:endParaRPr/>
          </a:p>
        </p:txBody>
      </p:sp>
      <p:sp>
        <p:nvSpPr>
          <p:cNvPr id="777" name="Google Shape;777;p10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How can we train an LLM to be good at everything?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Combine datasets!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GLUE</a:t>
            </a:r>
            <a:r>
              <a:rPr lang="en"/>
              <a:t> - 10 NLP tasks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To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FLAN 2022</a:t>
            </a:r>
            <a:r>
              <a:rPr lang="en"/>
              <a:t> - over 1,800 NLP tasks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Large data sets allow for massive scaling and improved results.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Standard Prompting…</a:t>
            </a:r>
            <a:endParaRPr/>
          </a:p>
        </p:txBody>
      </p:sp>
      <p:sp>
        <p:nvSpPr>
          <p:cNvPr id="783" name="Google Shape;783;p104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Provide the model with a few examples of the task:</a:t>
            </a:r>
            <a:endParaRPr/>
          </a:p>
          <a:p>
            <a:pPr indent="-361950" lvl="0" marL="457200" rtl="0" algn="l">
              <a:spcBef>
                <a:spcPts val="50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Few Shot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One Shot</a:t>
            </a:r>
            <a:endParaRPr sz="2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The model generalizes from the input examples to answer the question</a:t>
            </a:r>
            <a:endParaRPr/>
          </a:p>
        </p:txBody>
      </p:sp>
      <p:pic>
        <p:nvPicPr>
          <p:cNvPr id="784" name="Google Shape;78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181250"/>
            <a:ext cx="3562750" cy="32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04"/>
          <p:cNvSpPr txBox="1"/>
          <p:nvPr/>
        </p:nvSpPr>
        <p:spPr>
          <a:xfrm>
            <a:off x="81650" y="4700300"/>
            <a:ext cx="60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2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Chain-of-Thought Prompting Elicits Reasoning in Large Language Models</a:t>
            </a:r>
            <a:r>
              <a:rPr lang="en" sz="1000">
                <a:solidFill>
                  <a:srgbClr val="6C6C6C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0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…To Chain of Thought Prompting</a:t>
            </a:r>
            <a:endParaRPr/>
          </a:p>
        </p:txBody>
      </p:sp>
      <p:sp>
        <p:nvSpPr>
          <p:cNvPr id="791" name="Google Shape;791;p105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Don’t just prompt for the answer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Include intermediate steps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Ask/Fine-tune model to provide step by step output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2" name="Google Shape;79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475" y="1200150"/>
            <a:ext cx="3679375" cy="35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105"/>
          <p:cNvSpPr txBox="1"/>
          <p:nvPr/>
        </p:nvSpPr>
        <p:spPr>
          <a:xfrm>
            <a:off x="81650" y="4700300"/>
            <a:ext cx="60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2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Chain-of-Thought Prompting Elicits Reasoning in Large Language Models</a:t>
            </a:r>
            <a:r>
              <a:rPr lang="en" sz="1000">
                <a:solidFill>
                  <a:srgbClr val="6C6C6C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 Fine-tuning</a:t>
            </a:r>
            <a:endParaRPr/>
          </a:p>
        </p:txBody>
      </p:sp>
      <p:pic>
        <p:nvPicPr>
          <p:cNvPr id="799" name="Google Shape;79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00" y="1211988"/>
            <a:ext cx="7877175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06"/>
          <p:cNvSpPr txBox="1"/>
          <p:nvPr/>
        </p:nvSpPr>
        <p:spPr>
          <a:xfrm>
            <a:off x="81650" y="4700300"/>
            <a:ext cx="60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2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Finetuned Language Models are Zero-Shot Learners</a:t>
            </a:r>
            <a:r>
              <a:rPr lang="en" sz="1000">
                <a:solidFill>
                  <a:srgbClr val="6C6C6C"/>
                </a:solidFill>
              </a:rPr>
              <a:t> </a:t>
            </a:r>
            <a:endParaRPr/>
          </a:p>
        </p:txBody>
      </p:sp>
      <p:sp>
        <p:nvSpPr>
          <p:cNvPr id="801" name="Google Shape;801;p106"/>
          <p:cNvSpPr txBox="1"/>
          <p:nvPr/>
        </p:nvSpPr>
        <p:spPr>
          <a:xfrm>
            <a:off x="5516725" y="1282950"/>
            <a:ext cx="6648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Train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02" name="Google Shape;802;p106"/>
          <p:cNvSpPr txBox="1"/>
          <p:nvPr/>
        </p:nvSpPr>
        <p:spPr>
          <a:xfrm>
            <a:off x="7710200" y="1082850"/>
            <a:ext cx="570600" cy="400200"/>
          </a:xfrm>
          <a:prstGeom prst="rect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Test</a:t>
            </a:r>
            <a:endParaRPr>
              <a:solidFill>
                <a:srgbClr val="274E13"/>
              </a:solidFill>
            </a:endParaRPr>
          </a:p>
        </p:txBody>
      </p:sp>
      <p:cxnSp>
        <p:nvCxnSpPr>
          <p:cNvPr id="803" name="Google Shape;803;p106"/>
          <p:cNvCxnSpPr>
            <a:stCxn id="801" idx="1"/>
          </p:cNvCxnSpPr>
          <p:nvPr/>
        </p:nvCxnSpPr>
        <p:spPr>
          <a:xfrm flipH="1">
            <a:off x="5155225" y="1483050"/>
            <a:ext cx="361500" cy="19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4" name="Google Shape;804;p106"/>
          <p:cNvCxnSpPr>
            <a:stCxn id="802" idx="1"/>
          </p:cNvCxnSpPr>
          <p:nvPr/>
        </p:nvCxnSpPr>
        <p:spPr>
          <a:xfrm flipH="1">
            <a:off x="7277900" y="1282950"/>
            <a:ext cx="432300" cy="559800"/>
          </a:xfrm>
          <a:prstGeom prst="straightConnector1">
            <a:avLst/>
          </a:prstGeom>
          <a:noFill/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 AND CoT </a:t>
            </a:r>
            <a:r>
              <a:rPr lang="en"/>
              <a:t>Fine-Tuning </a:t>
            </a:r>
            <a:endParaRPr/>
          </a:p>
        </p:txBody>
      </p:sp>
      <p:pic>
        <p:nvPicPr>
          <p:cNvPr id="810" name="Google Shape;81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863" y="1028850"/>
            <a:ext cx="7829424" cy="38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107"/>
          <p:cNvSpPr txBox="1"/>
          <p:nvPr/>
        </p:nvSpPr>
        <p:spPr>
          <a:xfrm>
            <a:off x="342825" y="4742975"/>
            <a:ext cx="390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Source: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Scaling Instruction-Finetuned Language Models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Please!</a:t>
            </a:r>
            <a:endParaRPr/>
          </a:p>
        </p:txBody>
      </p:sp>
      <p:sp>
        <p:nvSpPr>
          <p:cNvPr id="232" name="Google Shape;232;p5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Mid-term feedback is open!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https://course-evaluations.berkeley.edu</a:t>
            </a:r>
            <a:endParaRPr sz="2400"/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always working on changes to improve the class.  If you have ideas, please feel free to *also* reach out if your ideas don’t fit the feedback template. 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Instruction based fine tuning data</a:t>
            </a:r>
            <a:endParaRPr/>
          </a:p>
        </p:txBody>
      </p:sp>
      <p:sp>
        <p:nvSpPr>
          <p:cNvPr id="817" name="Google Shape;817;p108"/>
          <p:cNvSpPr txBox="1"/>
          <p:nvPr>
            <p:ph idx="1" type="body"/>
          </p:nvPr>
        </p:nvSpPr>
        <p:spPr>
          <a:xfrm>
            <a:off x="457200" y="4255926"/>
            <a:ext cx="8229600" cy="537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0000"/>
                </a:solidFill>
              </a:rPr>
              <a:t>Programmatically</a:t>
            </a:r>
            <a:r>
              <a:rPr b="1" lang="en" sz="2100">
                <a:solidFill>
                  <a:srgbClr val="FF0000"/>
                </a:solidFill>
              </a:rPr>
              <a:t> generate data variants using templates!</a:t>
            </a:r>
            <a:endParaRPr b="1" sz="2100">
              <a:solidFill>
                <a:srgbClr val="FF0000"/>
              </a:solidFill>
            </a:endParaRPr>
          </a:p>
        </p:txBody>
      </p:sp>
      <p:pic>
        <p:nvPicPr>
          <p:cNvPr id="818" name="Google Shape;81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" y="1057350"/>
            <a:ext cx="855345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08"/>
          <p:cNvSpPr txBox="1"/>
          <p:nvPr/>
        </p:nvSpPr>
        <p:spPr>
          <a:xfrm>
            <a:off x="81650" y="4700300"/>
            <a:ext cx="60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2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Finetuned Language Models are Zero-Shot Learners</a:t>
            </a:r>
            <a:r>
              <a:rPr lang="en" sz="1000">
                <a:solidFill>
                  <a:srgbClr val="6C6C6C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0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 Fine-tuning Boosts Performance</a:t>
            </a:r>
            <a:endParaRPr/>
          </a:p>
        </p:txBody>
      </p:sp>
      <p:sp>
        <p:nvSpPr>
          <p:cNvPr id="825" name="Google Shape;825;p109"/>
          <p:cNvSpPr txBox="1"/>
          <p:nvPr>
            <p:ph idx="1" type="body"/>
          </p:nvPr>
        </p:nvSpPr>
        <p:spPr>
          <a:xfrm>
            <a:off x="457200" y="3181600"/>
            <a:ext cx="8229600" cy="1413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8300" lvl="0" marL="457200" rtl="0" algn="l"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Smaller FLAN model exceeds GPT-3 at zero-shot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Instruction Fine-Tuning is a possible alternative to RL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•"/>
            </a:pPr>
            <a:r>
              <a:rPr lang="en" sz="2200"/>
              <a:t>Instruction Fine-Tuned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Alpaca</a:t>
            </a:r>
            <a:r>
              <a:rPr lang="en" sz="2200"/>
              <a:t>-7B performs as well as GPT3.5 (text-davinci-003)</a:t>
            </a:r>
            <a:endParaRPr sz="2200"/>
          </a:p>
        </p:txBody>
      </p:sp>
      <p:pic>
        <p:nvPicPr>
          <p:cNvPr id="826" name="Google Shape;826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000" y="1124150"/>
            <a:ext cx="7419975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109"/>
          <p:cNvSpPr txBox="1"/>
          <p:nvPr/>
        </p:nvSpPr>
        <p:spPr>
          <a:xfrm>
            <a:off x="4268750" y="4689900"/>
            <a:ext cx="45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2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Finetuned Language Models are Zero-Shot Learners</a:t>
            </a:r>
            <a:r>
              <a:rPr lang="en" sz="1000">
                <a:solidFill>
                  <a:srgbClr val="6C6C6C"/>
                </a:solidFill>
              </a:rPr>
              <a:t> </a:t>
            </a:r>
            <a:endParaRPr/>
          </a:p>
        </p:txBody>
      </p:sp>
      <p:sp>
        <p:nvSpPr>
          <p:cNvPr id="828" name="Google Shape;828;p109"/>
          <p:cNvSpPr/>
          <p:nvPr/>
        </p:nvSpPr>
        <p:spPr>
          <a:xfrm>
            <a:off x="6138700" y="1057425"/>
            <a:ext cx="2204400" cy="548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1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 Fine-Tuning Papers</a:t>
            </a:r>
            <a:endParaRPr/>
          </a:p>
        </p:txBody>
      </p:sp>
      <p:sp>
        <p:nvSpPr>
          <p:cNvPr id="834" name="Google Shape;834;p110"/>
          <p:cNvSpPr txBox="1"/>
          <p:nvPr/>
        </p:nvSpPr>
        <p:spPr>
          <a:xfrm>
            <a:off x="504050" y="1283000"/>
            <a:ext cx="7938600" cy="26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Super-NaturalInstructions: Generalization via Declarative Instructions on 1600+ NLP Tasks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Fine-tuned Language Models are Zero-Shot Learners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M</a:t>
            </a:r>
            <a:r>
              <a:rPr lang="en" u="sng">
                <a:solidFill>
                  <a:schemeClr val="hlink"/>
                </a:solidFill>
                <a:hlinkClick r:id="rId6"/>
              </a:rPr>
              <a:t>ULTITASK </a:t>
            </a:r>
            <a:r>
              <a:rPr lang="en" sz="1700" u="sng">
                <a:solidFill>
                  <a:schemeClr val="hlink"/>
                </a:solidFill>
                <a:hlinkClick r:id="rId7"/>
              </a:rPr>
              <a:t>P</a:t>
            </a:r>
            <a:r>
              <a:rPr lang="en" u="sng">
                <a:solidFill>
                  <a:schemeClr val="hlink"/>
                </a:solidFill>
                <a:hlinkClick r:id="rId8"/>
              </a:rPr>
              <a:t>ROMPTED </a:t>
            </a:r>
            <a:r>
              <a:rPr lang="en" sz="1700" u="sng">
                <a:solidFill>
                  <a:schemeClr val="hlink"/>
                </a:solidFill>
                <a:hlinkClick r:id="rId9"/>
              </a:rPr>
              <a:t>T</a:t>
            </a:r>
            <a:r>
              <a:rPr lang="en" u="sng">
                <a:solidFill>
                  <a:schemeClr val="hlink"/>
                </a:solidFill>
                <a:hlinkClick r:id="rId10"/>
              </a:rPr>
              <a:t>RAINING </a:t>
            </a:r>
            <a:r>
              <a:rPr lang="en" sz="1700" u="sng">
                <a:solidFill>
                  <a:schemeClr val="hlink"/>
                </a:solidFill>
                <a:hlinkClick r:id="rId11"/>
              </a:rPr>
              <a:t>E</a:t>
            </a:r>
            <a:r>
              <a:rPr lang="en" u="sng">
                <a:solidFill>
                  <a:schemeClr val="hlink"/>
                </a:solidFill>
                <a:hlinkClick r:id="rId12"/>
              </a:rPr>
              <a:t>NABLES </a:t>
            </a:r>
            <a:r>
              <a:rPr lang="en" sz="1700" u="sng">
                <a:solidFill>
                  <a:schemeClr val="hlink"/>
                </a:solidFill>
                <a:hlinkClick r:id="rId13"/>
              </a:rPr>
              <a:t>Z</a:t>
            </a:r>
            <a:r>
              <a:rPr lang="en" u="sng">
                <a:solidFill>
                  <a:schemeClr val="hlink"/>
                </a:solidFill>
                <a:hlinkClick r:id="rId14"/>
              </a:rPr>
              <a:t>ERO</a:t>
            </a:r>
            <a:r>
              <a:rPr lang="en" sz="1700" u="sng">
                <a:solidFill>
                  <a:schemeClr val="hlink"/>
                </a:solidFill>
                <a:hlinkClick r:id="rId15"/>
              </a:rPr>
              <a:t>-S</a:t>
            </a:r>
            <a:r>
              <a:rPr lang="en" u="sng">
                <a:solidFill>
                  <a:schemeClr val="hlink"/>
                </a:solidFill>
                <a:hlinkClick r:id="rId16"/>
              </a:rPr>
              <a:t>HOT </a:t>
            </a:r>
            <a:r>
              <a:rPr lang="en" sz="1700" u="sng">
                <a:solidFill>
                  <a:schemeClr val="hlink"/>
                </a:solidFill>
                <a:hlinkClick r:id="rId17"/>
              </a:rPr>
              <a:t>T</a:t>
            </a:r>
            <a:r>
              <a:rPr lang="en" u="sng">
                <a:solidFill>
                  <a:schemeClr val="hlink"/>
                </a:solidFill>
                <a:hlinkClick r:id="rId18"/>
              </a:rPr>
              <a:t>ASK </a:t>
            </a:r>
            <a:r>
              <a:rPr lang="en" sz="1700" u="sng">
                <a:solidFill>
                  <a:schemeClr val="hlink"/>
                </a:solidFill>
                <a:hlinkClick r:id="rId19"/>
              </a:rPr>
              <a:t>G</a:t>
            </a:r>
            <a:r>
              <a:rPr lang="en" u="sng">
                <a:solidFill>
                  <a:schemeClr val="hlink"/>
                </a:solidFill>
                <a:hlinkClick r:id="rId20"/>
              </a:rPr>
              <a:t>ENERALIZATION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1"/>
              </a:rPr>
              <a:t>OPT-IML : Scaling Language Model Instruction Meta Learning through the Lens of Generalization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2"/>
              </a:rPr>
              <a:t>Scaling Instruction-Finetuned Language Models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3"/>
              </a:rPr>
              <a:t>The Flan Collection: Designing Data and Methods for Effective Instruction Tuning</a:t>
            </a:r>
            <a:r>
              <a:rPr lang="en">
                <a:solidFill>
                  <a:schemeClr val="dk1"/>
                </a:solidFill>
              </a:rPr>
              <a:t>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11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LLM Evaluation</a:t>
            </a:r>
            <a:endParaRPr/>
          </a:p>
        </p:txBody>
      </p:sp>
      <p:sp>
        <p:nvSpPr>
          <p:cNvPr id="840" name="Google Shape;840;p111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Text Generation Models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1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Datasets</a:t>
            </a:r>
            <a:endParaRPr/>
          </a:p>
        </p:txBody>
      </p:sp>
      <p:sp>
        <p:nvSpPr>
          <p:cNvPr id="846" name="Google Shape;846;p11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MMLU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Big Bench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A curated list tracking advances in LLM evaluation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3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Reinforcement Learning from Human Feedback (RLHF)</a:t>
            </a:r>
            <a:endParaRPr/>
          </a:p>
        </p:txBody>
      </p:sp>
      <p:sp>
        <p:nvSpPr>
          <p:cNvPr id="852" name="Google Shape;852;p113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Text Generation Models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1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RLHF: Reward Model Training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8" name="Google Shape;85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475" y="1033275"/>
            <a:ext cx="4560840" cy="34451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59" name="Google Shape;859;p114"/>
          <p:cNvCxnSpPr>
            <a:stCxn id="860" idx="1"/>
          </p:cNvCxnSpPr>
          <p:nvPr/>
        </p:nvCxnSpPr>
        <p:spPr>
          <a:xfrm rot="10800000">
            <a:off x="6754550" y="1950275"/>
            <a:ext cx="595800" cy="1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0" name="Google Shape;860;p114"/>
          <p:cNvSpPr txBox="1"/>
          <p:nvPr/>
        </p:nvSpPr>
        <p:spPr>
          <a:xfrm>
            <a:off x="7350350" y="1754075"/>
            <a:ext cx="155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Typically a </a:t>
            </a:r>
            <a:r>
              <a:rPr lang="en">
                <a:solidFill>
                  <a:schemeClr val="dk1"/>
                </a:solidFill>
              </a:rPr>
              <a:t>(classifier) </a:t>
            </a:r>
            <a:r>
              <a:rPr lang="en"/>
              <a:t>LLM*</a:t>
            </a:r>
            <a:endParaRPr/>
          </a:p>
        </p:txBody>
      </p:sp>
      <p:sp>
        <p:nvSpPr>
          <p:cNvPr id="861" name="Google Shape;861;p114"/>
          <p:cNvSpPr txBox="1"/>
          <p:nvPr/>
        </p:nvSpPr>
        <p:spPr>
          <a:xfrm>
            <a:off x="6784625" y="4743300"/>
            <a:ext cx="232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https://huggingface.co/blog/rlhf</a:t>
            </a:r>
            <a:endParaRPr sz="1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1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RLHF: Reward Model Training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7" name="Google Shape;86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475" y="1033275"/>
            <a:ext cx="4560840" cy="34451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8" name="Google Shape;868;p115"/>
          <p:cNvSpPr txBox="1"/>
          <p:nvPr/>
        </p:nvSpPr>
        <p:spPr>
          <a:xfrm>
            <a:off x="6784625" y="4743300"/>
            <a:ext cx="232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https://huggingface.co/blog/rlhf</a:t>
            </a:r>
            <a:endParaRPr sz="1200"/>
          </a:p>
        </p:txBody>
      </p:sp>
      <p:sp>
        <p:nvSpPr>
          <p:cNvPr id="869" name="Google Shape;869;p115"/>
          <p:cNvSpPr txBox="1"/>
          <p:nvPr/>
        </p:nvSpPr>
        <p:spPr>
          <a:xfrm>
            <a:off x="7349475" y="2293475"/>
            <a:ext cx="1815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* Literature is very unsettled on relative size of Reward model to pretrain (OpenAI &gt;&gt; smaller, DeepMind ~ the same size…)</a:t>
            </a:r>
            <a:endParaRPr sz="1100"/>
          </a:p>
        </p:txBody>
      </p:sp>
      <p:sp>
        <p:nvSpPr>
          <p:cNvPr id="870" name="Google Shape;870;p115"/>
          <p:cNvSpPr txBox="1"/>
          <p:nvPr/>
        </p:nvSpPr>
        <p:spPr>
          <a:xfrm>
            <a:off x="7350350" y="1754075"/>
            <a:ext cx="155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Typically a </a:t>
            </a:r>
            <a:r>
              <a:rPr lang="en">
                <a:solidFill>
                  <a:schemeClr val="dk1"/>
                </a:solidFill>
              </a:rPr>
              <a:t>(classifier) </a:t>
            </a:r>
            <a:r>
              <a:rPr lang="en"/>
              <a:t>LLM*</a:t>
            </a:r>
            <a:endParaRPr/>
          </a:p>
        </p:txBody>
      </p:sp>
      <p:cxnSp>
        <p:nvCxnSpPr>
          <p:cNvPr id="871" name="Google Shape;871;p115"/>
          <p:cNvCxnSpPr/>
          <p:nvPr/>
        </p:nvCxnSpPr>
        <p:spPr>
          <a:xfrm rot="10800000">
            <a:off x="6754550" y="1950275"/>
            <a:ext cx="595800" cy="1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1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RLHF: Reward Model Training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7" name="Google Shape;87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475" y="1033275"/>
            <a:ext cx="4560840" cy="34451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8" name="Google Shape;878;p116"/>
          <p:cNvSpPr txBox="1"/>
          <p:nvPr/>
        </p:nvSpPr>
        <p:spPr>
          <a:xfrm>
            <a:off x="6784625" y="4743300"/>
            <a:ext cx="232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https://huggingface.co/blog/rlhf</a:t>
            </a:r>
            <a:endParaRPr sz="1200"/>
          </a:p>
        </p:txBody>
      </p:sp>
      <p:sp>
        <p:nvSpPr>
          <p:cNvPr id="879" name="Google Shape;879;p116"/>
          <p:cNvSpPr txBox="1"/>
          <p:nvPr/>
        </p:nvSpPr>
        <p:spPr>
          <a:xfrm>
            <a:off x="7349475" y="2293475"/>
            <a:ext cx="1815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* Literature is very unsettled on relative size of Reward model to pretrain (OpenAI &gt;&gt; smaller, DeepMind ~ the same size…)</a:t>
            </a:r>
            <a:endParaRPr sz="1100"/>
          </a:p>
        </p:txBody>
      </p:sp>
      <p:sp>
        <p:nvSpPr>
          <p:cNvPr id="880" name="Google Shape;880;p116"/>
          <p:cNvSpPr txBox="1"/>
          <p:nvPr/>
        </p:nvSpPr>
        <p:spPr>
          <a:xfrm>
            <a:off x="7350350" y="1754075"/>
            <a:ext cx="155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Typically a </a:t>
            </a:r>
            <a:r>
              <a:rPr lang="en">
                <a:solidFill>
                  <a:schemeClr val="dk1"/>
                </a:solidFill>
              </a:rPr>
              <a:t>(classifier) </a:t>
            </a:r>
            <a:r>
              <a:rPr lang="en"/>
              <a:t>LLM*</a:t>
            </a:r>
            <a:endParaRPr/>
          </a:p>
        </p:txBody>
      </p:sp>
      <p:cxnSp>
        <p:nvCxnSpPr>
          <p:cNvPr id="881" name="Google Shape;881;p116"/>
          <p:cNvCxnSpPr/>
          <p:nvPr/>
        </p:nvCxnSpPr>
        <p:spPr>
          <a:xfrm rot="10800000">
            <a:off x="6754550" y="1950275"/>
            <a:ext cx="595800" cy="1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2" name="Google Shape;882;p116"/>
          <p:cNvSpPr/>
          <p:nvPr/>
        </p:nvSpPr>
        <p:spPr>
          <a:xfrm>
            <a:off x="5748625" y="2926925"/>
            <a:ext cx="552600" cy="11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1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RLHF: Full RL Setup (InstructGPT)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8" name="Google Shape;88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923" y="712925"/>
            <a:ext cx="4756153" cy="40546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9" name="Google Shape;889;p117"/>
          <p:cNvSpPr txBox="1"/>
          <p:nvPr/>
        </p:nvSpPr>
        <p:spPr>
          <a:xfrm>
            <a:off x="5937325" y="4310450"/>
            <a:ext cx="802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118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i="1" lang="en" sz="1350">
                <a:solidFill>
                  <a:srgbClr val="1118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en" sz="950">
                <a:solidFill>
                  <a:srgbClr val="1118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RM</a:t>
            </a:r>
            <a:r>
              <a:rPr lang="en" sz="1350">
                <a:solidFill>
                  <a:srgbClr val="1118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−</a:t>
            </a:r>
            <a:r>
              <a:rPr i="1" lang="en" sz="1350">
                <a:solidFill>
                  <a:srgbClr val="1118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λr</a:t>
            </a:r>
            <a:r>
              <a:rPr baseline="-25000" lang="en" sz="950">
                <a:solidFill>
                  <a:srgbClr val="1118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KL</a:t>
            </a:r>
            <a:endParaRPr baseline="-25000" sz="950">
              <a:solidFill>
                <a:srgbClr val="11182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1118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endParaRPr sz="100">
              <a:solidFill>
                <a:srgbClr val="11182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117"/>
          <p:cNvSpPr txBox="1"/>
          <p:nvPr/>
        </p:nvSpPr>
        <p:spPr>
          <a:xfrm>
            <a:off x="6784625" y="4743300"/>
            <a:ext cx="232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https://huggingface.co/blog/rlhf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5"/>
          <p:cNvSpPr txBox="1"/>
          <p:nvPr>
            <p:ph type="title"/>
          </p:nvPr>
        </p:nvSpPr>
        <p:spPr>
          <a:xfrm>
            <a:off x="457200" y="290525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/>
              <a:t>The Plan</a:t>
            </a:r>
            <a:endParaRPr/>
          </a:p>
        </p:txBody>
      </p:sp>
      <p:sp>
        <p:nvSpPr>
          <p:cNvPr id="238" name="Google Shape;238;p55"/>
          <p:cNvSpPr txBox="1"/>
          <p:nvPr>
            <p:ph idx="1" type="body"/>
          </p:nvPr>
        </p:nvSpPr>
        <p:spPr>
          <a:xfrm>
            <a:off x="457200" y="1200150"/>
            <a:ext cx="63438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 sz="2100"/>
              <a:t>Structure of Class</a:t>
            </a:r>
            <a:br>
              <a:rPr b="1" lang="en" sz="700"/>
            </a:br>
            <a:endParaRPr sz="1300"/>
          </a:p>
          <a:p>
            <a:pPr indent="-254000" lvl="0" marL="266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Key Learning </a:t>
            </a:r>
            <a:r>
              <a:rPr lang="en" sz="2000"/>
              <a:t>Review</a:t>
            </a:r>
            <a:endParaRPr sz="2000"/>
          </a:p>
          <a:p>
            <a:pPr indent="-254000" lvl="0" marL="266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Sequences</a:t>
            </a:r>
            <a:endParaRPr sz="2000"/>
          </a:p>
          <a:p>
            <a:pPr indent="-241300" lvl="0" marL="266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Specific Models</a:t>
            </a:r>
            <a:endParaRPr sz="2000"/>
          </a:p>
          <a:p>
            <a:pPr indent="-254000" lvl="1" marL="55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T5</a:t>
            </a:r>
            <a:endParaRPr sz="2000"/>
          </a:p>
          <a:p>
            <a:pPr indent="-254000" lvl="1" marL="55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GPT</a:t>
            </a:r>
            <a:endParaRPr sz="2000"/>
          </a:p>
          <a:p>
            <a:pPr indent="-254000" lvl="1" marL="55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InstructGPT/ChatGPT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RLHF: Full RL Setup (InstructGPT)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6" name="Google Shape;89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923" y="712925"/>
            <a:ext cx="4756153" cy="40546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7" name="Google Shape;897;p118"/>
          <p:cNvSpPr txBox="1"/>
          <p:nvPr/>
        </p:nvSpPr>
        <p:spPr>
          <a:xfrm>
            <a:off x="5937325" y="4310450"/>
            <a:ext cx="802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118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i="1" lang="en" sz="1350">
                <a:solidFill>
                  <a:srgbClr val="1118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en" sz="950">
                <a:solidFill>
                  <a:srgbClr val="1118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RM</a:t>
            </a:r>
            <a:r>
              <a:rPr lang="en" sz="1350">
                <a:solidFill>
                  <a:srgbClr val="1118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−</a:t>
            </a:r>
            <a:r>
              <a:rPr i="1" lang="en" sz="1350">
                <a:solidFill>
                  <a:srgbClr val="1118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λr</a:t>
            </a:r>
            <a:r>
              <a:rPr baseline="-25000" lang="en" sz="950">
                <a:solidFill>
                  <a:srgbClr val="1118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KL</a:t>
            </a:r>
            <a:endParaRPr baseline="-25000" sz="950">
              <a:solidFill>
                <a:srgbClr val="11182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1118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endParaRPr sz="100">
              <a:solidFill>
                <a:srgbClr val="11182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118"/>
          <p:cNvSpPr txBox="1"/>
          <p:nvPr/>
        </p:nvSpPr>
        <p:spPr>
          <a:xfrm>
            <a:off x="6784625" y="4743300"/>
            <a:ext cx="232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https://huggingface.co/blog/rlhf</a:t>
            </a:r>
            <a:endParaRPr sz="1200"/>
          </a:p>
        </p:txBody>
      </p:sp>
      <p:sp>
        <p:nvSpPr>
          <p:cNvPr id="899" name="Google Shape;899;p118"/>
          <p:cNvSpPr txBox="1"/>
          <p:nvPr/>
        </p:nvSpPr>
        <p:spPr>
          <a:xfrm>
            <a:off x="7024625" y="703300"/>
            <a:ext cx="21195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RL framework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𝝅</a:t>
            </a:r>
            <a:r>
              <a:rPr baseline="-25000" lang="en"/>
              <a:t>𝜭</a:t>
            </a:r>
            <a:r>
              <a:rPr lang="en"/>
              <a:t> = Tuned LLM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rsiva"/>
                <a:ea typeface="Corsiva"/>
                <a:cs typeface="Corsiva"/>
                <a:sym typeface="Corsiva"/>
              </a:rPr>
              <a:t>A</a:t>
            </a:r>
            <a:r>
              <a:rPr lang="en"/>
              <a:t> = Vocabulary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rsiva"/>
                <a:ea typeface="Corsiva"/>
                <a:cs typeface="Corsiva"/>
                <a:sym typeface="Corsiva"/>
              </a:rPr>
              <a:t>S</a:t>
            </a:r>
            <a:r>
              <a:rPr lang="en"/>
              <a:t> = Input text (prompts)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rgbClr val="1118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en" sz="1350">
                <a:solidFill>
                  <a:srgbClr val="1118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𝜭</a:t>
            </a:r>
            <a:r>
              <a:rPr i="1" lang="en" sz="1350">
                <a:solidFill>
                  <a:srgbClr val="1118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(y|x) </a:t>
            </a:r>
            <a:r>
              <a:rPr lang="en" sz="1350">
                <a:solidFill>
                  <a:srgbClr val="1118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i="1" lang="en" sz="1350">
                <a:solidFill>
                  <a:srgbClr val="111827"/>
                </a:solidFill>
                <a:highlight>
                  <a:srgbClr val="F4CC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en" sz="950">
                <a:solidFill>
                  <a:srgbClr val="111827"/>
                </a:solidFill>
                <a:highlight>
                  <a:srgbClr val="F4CC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RM</a:t>
            </a:r>
            <a:r>
              <a:rPr lang="en" sz="1350">
                <a:solidFill>
                  <a:srgbClr val="1118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−</a:t>
            </a:r>
            <a:r>
              <a:rPr i="1" lang="en" sz="1350">
                <a:solidFill>
                  <a:srgbClr val="1118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i="1" lang="en" sz="1350">
                <a:solidFill>
                  <a:srgbClr val="111827"/>
                </a:solidFill>
                <a:highlight>
                  <a:srgbClr val="D9EAD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en" sz="950">
                <a:solidFill>
                  <a:srgbClr val="111827"/>
                </a:solidFill>
                <a:highlight>
                  <a:srgbClr val="D9EAD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KL</a:t>
            </a:r>
            <a:endParaRPr baseline="-25000" sz="950">
              <a:solidFill>
                <a:srgbClr val="111827"/>
              </a:solidFill>
              <a:highlight>
                <a:srgbClr val="D9EAD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1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RLHF: Full RL Setup (InstructGPT)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5" name="Google Shape;905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923" y="712925"/>
            <a:ext cx="4756153" cy="40546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6" name="Google Shape;906;p119"/>
          <p:cNvSpPr txBox="1"/>
          <p:nvPr/>
        </p:nvSpPr>
        <p:spPr>
          <a:xfrm>
            <a:off x="235200" y="3548100"/>
            <a:ext cx="1751100" cy="1444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Proximal Policy Optimization (PPO) penalization term so </a:t>
            </a:r>
            <a:r>
              <a:rPr lang="en">
                <a:highlight>
                  <a:srgbClr val="EFEFEF"/>
                </a:highlight>
              </a:rPr>
              <a:t>Tuned LLM</a:t>
            </a:r>
            <a:r>
              <a:rPr lang="en"/>
              <a:t> does not “game” the </a:t>
            </a:r>
            <a:r>
              <a:rPr lang="en">
                <a:highlight>
                  <a:srgbClr val="F4CCCC"/>
                </a:highlight>
              </a:rPr>
              <a:t>Reward Model</a:t>
            </a:r>
            <a:endParaRPr>
              <a:highlight>
                <a:srgbClr val="F4CCC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7" name="Google Shape;907;p119"/>
          <p:cNvCxnSpPr/>
          <p:nvPr/>
        </p:nvCxnSpPr>
        <p:spPr>
          <a:xfrm>
            <a:off x="1889700" y="4046850"/>
            <a:ext cx="766200" cy="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8" name="Google Shape;908;p119"/>
          <p:cNvSpPr txBox="1"/>
          <p:nvPr/>
        </p:nvSpPr>
        <p:spPr>
          <a:xfrm>
            <a:off x="5937325" y="4310450"/>
            <a:ext cx="802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118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i="1" lang="en" sz="1350">
                <a:solidFill>
                  <a:srgbClr val="1118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en" sz="950">
                <a:solidFill>
                  <a:srgbClr val="1118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RM</a:t>
            </a:r>
            <a:r>
              <a:rPr lang="en" sz="1350">
                <a:solidFill>
                  <a:srgbClr val="1118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−</a:t>
            </a:r>
            <a:r>
              <a:rPr i="1" lang="en" sz="1350">
                <a:solidFill>
                  <a:srgbClr val="1118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λr</a:t>
            </a:r>
            <a:r>
              <a:rPr baseline="-25000" lang="en" sz="950">
                <a:solidFill>
                  <a:srgbClr val="1118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KL</a:t>
            </a:r>
            <a:endParaRPr baseline="-25000" sz="950">
              <a:solidFill>
                <a:srgbClr val="11182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rgbClr val="111827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endParaRPr sz="100">
              <a:solidFill>
                <a:srgbClr val="11182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119"/>
          <p:cNvSpPr txBox="1"/>
          <p:nvPr/>
        </p:nvSpPr>
        <p:spPr>
          <a:xfrm>
            <a:off x="6784625" y="4743300"/>
            <a:ext cx="232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https://huggingface.co/blog/rlhf</a:t>
            </a:r>
            <a:endParaRPr sz="1200"/>
          </a:p>
        </p:txBody>
      </p:sp>
      <p:sp>
        <p:nvSpPr>
          <p:cNvPr id="910" name="Google Shape;910;p119"/>
          <p:cNvSpPr txBox="1"/>
          <p:nvPr/>
        </p:nvSpPr>
        <p:spPr>
          <a:xfrm>
            <a:off x="7024625" y="703300"/>
            <a:ext cx="21195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RL framework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𝝅</a:t>
            </a:r>
            <a:r>
              <a:rPr baseline="-25000" lang="en"/>
              <a:t>𝜭</a:t>
            </a:r>
            <a:r>
              <a:rPr lang="en"/>
              <a:t> = Tuned LLM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rsiva"/>
                <a:ea typeface="Corsiva"/>
                <a:cs typeface="Corsiva"/>
                <a:sym typeface="Corsiva"/>
              </a:rPr>
              <a:t>A</a:t>
            </a:r>
            <a:r>
              <a:rPr lang="en"/>
              <a:t> = Vocabulary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rsiva"/>
                <a:ea typeface="Corsiva"/>
                <a:cs typeface="Corsiva"/>
                <a:sym typeface="Corsiva"/>
              </a:rPr>
              <a:t>S</a:t>
            </a:r>
            <a:r>
              <a:rPr lang="en"/>
              <a:t> = Input text (prompts)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0">
                <a:solidFill>
                  <a:srgbClr val="1118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en" sz="1350">
                <a:solidFill>
                  <a:srgbClr val="1118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𝜭</a:t>
            </a:r>
            <a:r>
              <a:rPr i="1" lang="en" sz="1350">
                <a:solidFill>
                  <a:srgbClr val="1118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(y|x) </a:t>
            </a:r>
            <a:r>
              <a:rPr lang="en" sz="1350">
                <a:solidFill>
                  <a:srgbClr val="1118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i="1" lang="en" sz="1350">
                <a:solidFill>
                  <a:srgbClr val="111827"/>
                </a:solidFill>
                <a:highlight>
                  <a:srgbClr val="F4CC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i="1" lang="en" sz="950">
                <a:solidFill>
                  <a:srgbClr val="111827"/>
                </a:solidFill>
                <a:highlight>
                  <a:srgbClr val="F4CC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RM</a:t>
            </a:r>
            <a:r>
              <a:rPr lang="en" sz="1350">
                <a:solidFill>
                  <a:srgbClr val="1118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−</a:t>
            </a:r>
            <a:r>
              <a:rPr i="1" lang="en" sz="1350">
                <a:solidFill>
                  <a:srgbClr val="11182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i="1" lang="en" sz="1350">
                <a:solidFill>
                  <a:srgbClr val="111827"/>
                </a:solidFill>
                <a:highlight>
                  <a:srgbClr val="D9EAD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en" sz="950">
                <a:solidFill>
                  <a:srgbClr val="111827"/>
                </a:solidFill>
                <a:highlight>
                  <a:srgbClr val="D9EAD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KL</a:t>
            </a:r>
            <a:endParaRPr baseline="-25000" sz="950">
              <a:solidFill>
                <a:srgbClr val="111827"/>
              </a:solidFill>
              <a:highlight>
                <a:srgbClr val="D9EAD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6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Learnings Review</a:t>
            </a:r>
            <a:endParaRPr/>
          </a:p>
        </p:txBody>
      </p:sp>
      <p:sp>
        <p:nvSpPr>
          <p:cNvPr id="244" name="Google Shape;244;p56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Text Generation Models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7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The Transformer Architecture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57"/>
          <p:cNvPicPr preferRelativeResize="0"/>
          <p:nvPr/>
        </p:nvPicPr>
        <p:blipFill rotWithShape="1">
          <a:blip r:embed="rId3">
            <a:alphaModFix/>
          </a:blip>
          <a:srcRect b="0" l="0" r="0" t="1283"/>
          <a:stretch/>
        </p:blipFill>
        <p:spPr>
          <a:xfrm>
            <a:off x="2341088" y="496250"/>
            <a:ext cx="4461825" cy="4119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1" name="Google Shape;251;p57"/>
          <p:cNvSpPr txBox="1"/>
          <p:nvPr/>
        </p:nvSpPr>
        <p:spPr>
          <a:xfrm>
            <a:off x="5472275" y="4779600"/>
            <a:ext cx="3625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Source:http://jalammar.github.io/illustrated-transformer/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UC Berkeley 1">
      <a:dk1>
        <a:srgbClr val="000000"/>
      </a:dk1>
      <a:lt1>
        <a:srgbClr val="FFFFFF"/>
      </a:lt1>
      <a:dk2>
        <a:srgbClr val="46535E"/>
      </a:dk2>
      <a:lt2>
        <a:srgbClr val="EEEEEE"/>
      </a:lt2>
      <a:accent1>
        <a:srgbClr val="3B7EA1"/>
      </a:accent1>
      <a:accent2>
        <a:srgbClr val="FDB515"/>
      </a:accent2>
      <a:accent3>
        <a:srgbClr val="003262"/>
      </a:accent3>
      <a:accent4>
        <a:srgbClr val="B9D3B6"/>
      </a:accent4>
      <a:accent5>
        <a:srgbClr val="DDD5C7"/>
      </a:accent5>
      <a:accent6>
        <a:srgbClr val="584F29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